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36"/>
  </p:notesMasterIdLst>
  <p:sldIdLst>
    <p:sldId id="287" r:id="rId2"/>
    <p:sldId id="256" r:id="rId3"/>
    <p:sldId id="28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85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9" r:id="rId33"/>
    <p:sldId id="290" r:id="rId34"/>
    <p:sldId id="291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2" clrIdx="0">
    <p:extLst>
      <p:ext uri="{19B8F6BF-5375-455C-9EA6-DF929625EA0E}">
        <p15:presenceInfo xmlns:p15="http://schemas.microsoft.com/office/powerpoint/2012/main" xmlns="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AF7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2" autoAdjust="0"/>
    <p:restoredTop sz="66846" autoAdjust="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71DD7-3875-44A9-ACCB-B4488379CD77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15684-83D5-40C8-8273-11C742982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9333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15684-83D5-40C8-8273-11C742982082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218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15684-83D5-40C8-8273-11C742982082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5C6D-F76A-4766-AAFD-6E2DC3249766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F0500CF4-6D82-44A9-94B6-81C4F91109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8809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5C6D-F76A-4766-AAFD-6E2DC3249766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F0500CF4-6D82-44A9-94B6-81C4F91109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683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5C6D-F76A-4766-AAFD-6E2DC3249766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F0500CF4-6D82-44A9-94B6-81C4F91109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6360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5C6D-F76A-4766-AAFD-6E2DC3249766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0500CF4-6D82-44A9-94B6-81C4F91109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35267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5C6D-F76A-4766-AAFD-6E2DC3249766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0500CF4-6D82-44A9-94B6-81C4F91109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0083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5C6D-F76A-4766-AAFD-6E2DC3249766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0CF4-6D82-44A9-94B6-81C4F91109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1317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5C6D-F76A-4766-AAFD-6E2DC3249766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0CF4-6D82-44A9-94B6-81C4F91109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5143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5C6D-F76A-4766-AAFD-6E2DC3249766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0CF4-6D82-44A9-94B6-81C4F91109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7372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87825C6D-F76A-4766-AAFD-6E2DC3249766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F0500CF4-6D82-44A9-94B6-81C4F91109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741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5C6D-F76A-4766-AAFD-6E2DC3249766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0CF4-6D82-44A9-94B6-81C4F91109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693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5C6D-F76A-4766-AAFD-6E2DC3249766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F0500CF4-6D82-44A9-94B6-81C4F91109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0888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5C6D-F76A-4766-AAFD-6E2DC3249766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0CF4-6D82-44A9-94B6-81C4F91109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5830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5C6D-F76A-4766-AAFD-6E2DC3249766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0CF4-6D82-44A9-94B6-81C4F91109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203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5C6D-F76A-4766-AAFD-6E2DC3249766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0CF4-6D82-44A9-94B6-81C4F91109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0943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5C6D-F76A-4766-AAFD-6E2DC3249766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0CF4-6D82-44A9-94B6-81C4F91109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0533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5C6D-F76A-4766-AAFD-6E2DC3249766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0CF4-6D82-44A9-94B6-81C4F91109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0747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5C6D-F76A-4766-AAFD-6E2DC3249766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0CF4-6D82-44A9-94B6-81C4F91109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153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25C6D-F76A-4766-AAFD-6E2DC3249766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00CF4-6D82-44A9-94B6-81C4F91109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06373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hyperlink" Target="http://www.smsport.ru/image/gto/155-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msport.ru/image/gto/150-1.jpg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://www.smsport.ru/image/gto/152.jp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msport.ru/image/gto/GTO-72_zolotoj_4.jpg" TargetMode="External"/><Relationship Id="rId13" Type="http://schemas.openxmlformats.org/officeDocument/2006/relationships/image" Target="../media/image30.jpeg"/><Relationship Id="rId18" Type="http://schemas.openxmlformats.org/officeDocument/2006/relationships/hyperlink" Target="http://www.smsport.ru/image/gto/125.jpg" TargetMode="External"/><Relationship Id="rId26" Type="http://schemas.openxmlformats.org/officeDocument/2006/relationships/hyperlink" Target="http://www.smsport.ru/image/gto/158.jpg" TargetMode="External"/><Relationship Id="rId3" Type="http://schemas.openxmlformats.org/officeDocument/2006/relationships/image" Target="../media/image25.jpeg"/><Relationship Id="rId21" Type="http://schemas.openxmlformats.org/officeDocument/2006/relationships/image" Target="../media/image34.jpeg"/><Relationship Id="rId7" Type="http://schemas.openxmlformats.org/officeDocument/2006/relationships/image" Target="../media/image27.jpeg"/><Relationship Id="rId12" Type="http://schemas.openxmlformats.org/officeDocument/2006/relationships/hyperlink" Target="http://www.smsport.ru/image/gto/137.jpg" TargetMode="External"/><Relationship Id="rId17" Type="http://schemas.openxmlformats.org/officeDocument/2006/relationships/image" Target="../media/image32.jpeg"/><Relationship Id="rId25" Type="http://schemas.openxmlformats.org/officeDocument/2006/relationships/image" Target="../media/image36.jpeg"/><Relationship Id="rId2" Type="http://schemas.openxmlformats.org/officeDocument/2006/relationships/hyperlink" Target="http://www.smsport.ru/image/gto/117.jpg" TargetMode="External"/><Relationship Id="rId16" Type="http://schemas.openxmlformats.org/officeDocument/2006/relationships/hyperlink" Target="http://www.smsport.ru/image/gto/121.jpg" TargetMode="External"/><Relationship Id="rId20" Type="http://schemas.openxmlformats.org/officeDocument/2006/relationships/hyperlink" Target="http://www.smsport.ru/image/gto/12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msport.ru/image/gto/134.jpg" TargetMode="External"/><Relationship Id="rId11" Type="http://schemas.openxmlformats.org/officeDocument/2006/relationships/image" Target="../media/image29.jpeg"/><Relationship Id="rId24" Type="http://schemas.openxmlformats.org/officeDocument/2006/relationships/hyperlink" Target="http://www.smsport.ru/image/gto/161.jpg" TargetMode="External"/><Relationship Id="rId5" Type="http://schemas.openxmlformats.org/officeDocument/2006/relationships/image" Target="../media/image26.jpeg"/><Relationship Id="rId15" Type="http://schemas.openxmlformats.org/officeDocument/2006/relationships/image" Target="../media/image31.jpeg"/><Relationship Id="rId23" Type="http://schemas.openxmlformats.org/officeDocument/2006/relationships/image" Target="../media/image35.jpeg"/><Relationship Id="rId10" Type="http://schemas.openxmlformats.org/officeDocument/2006/relationships/hyperlink" Target="http://www.smsport.ru/image/gto/111-1.jpg" TargetMode="External"/><Relationship Id="rId19" Type="http://schemas.openxmlformats.org/officeDocument/2006/relationships/image" Target="../media/image33.jpeg"/><Relationship Id="rId4" Type="http://schemas.openxmlformats.org/officeDocument/2006/relationships/hyperlink" Target="http://www.smsport.ru/image/gto/GTO-72_zolotoj_2.jpg" TargetMode="External"/><Relationship Id="rId9" Type="http://schemas.openxmlformats.org/officeDocument/2006/relationships/image" Target="../media/image28.jpeg"/><Relationship Id="rId14" Type="http://schemas.openxmlformats.org/officeDocument/2006/relationships/hyperlink" Target="http://www.smsport.ru/image/gto/120.jpg" TargetMode="External"/><Relationship Id="rId22" Type="http://schemas.openxmlformats.org/officeDocument/2006/relationships/hyperlink" Target="http://www.smsport.ru/image/gto/GTO-72_serebro_5.jpg" TargetMode="External"/><Relationship Id="rId27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msport.ru/image/gto/n/01502.jpg" TargetMode="External"/><Relationship Id="rId13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12" Type="http://schemas.openxmlformats.org/officeDocument/2006/relationships/hyperlink" Target="http://www.smsport.ru/image/gto/1389-1-f.jpg" TargetMode="External"/><Relationship Id="rId2" Type="http://schemas.openxmlformats.org/officeDocument/2006/relationships/hyperlink" Target="http://www.smsport.ru/image/gto/14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msport.ru/image/gto/n/gtosverdl.jpg" TargetMode="External"/><Relationship Id="rId11" Type="http://schemas.openxmlformats.org/officeDocument/2006/relationships/image" Target="../media/image42.jpeg"/><Relationship Id="rId5" Type="http://schemas.openxmlformats.org/officeDocument/2006/relationships/image" Target="../media/image39.jpeg"/><Relationship Id="rId10" Type="http://schemas.openxmlformats.org/officeDocument/2006/relationships/hyperlink" Target="http://www.smsport.ru/image/gto/150.jpg" TargetMode="External"/><Relationship Id="rId4" Type="http://schemas.openxmlformats.org/officeDocument/2006/relationships/hyperlink" Target="http://www.smsport.ru/image/gto/169.jpg" TargetMode="External"/><Relationship Id="rId9" Type="http://schemas.openxmlformats.org/officeDocument/2006/relationships/image" Target="../media/image41.jpeg"/><Relationship Id="rId1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Microsoft_Office_PowerPoint1.sldx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msport.ru/image/gto/Otlichnik_GTO_2_stupeni_1940-1946-2.jpg" TargetMode="External"/><Relationship Id="rId13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12" Type="http://schemas.openxmlformats.org/officeDocument/2006/relationships/hyperlink" Target="http://www.smsport.ru/image/gto/799.jpg" TargetMode="External"/><Relationship Id="rId17" Type="http://schemas.openxmlformats.org/officeDocument/2006/relationships/image" Target="../media/image16.jpeg"/><Relationship Id="rId2" Type="http://schemas.openxmlformats.org/officeDocument/2006/relationships/hyperlink" Target="http://www.smsport.ru/image/gto/otlichnik_BGTO_1940.jpg" TargetMode="External"/><Relationship Id="rId16" Type="http://schemas.openxmlformats.org/officeDocument/2006/relationships/hyperlink" Target="http://www.smsport.ru/image/gto/783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smsport.ru/image/gto/Otlichnik_GTO_2_stupeni_1940-1946-1.jpg" TargetMode="External"/><Relationship Id="rId11" Type="http://schemas.openxmlformats.org/officeDocument/2006/relationships/image" Target="../media/image13.jpeg"/><Relationship Id="rId5" Type="http://schemas.openxmlformats.org/officeDocument/2006/relationships/image" Target="../media/image10.jpeg"/><Relationship Id="rId15" Type="http://schemas.openxmlformats.org/officeDocument/2006/relationships/image" Target="../media/image15.jpeg"/><Relationship Id="rId10" Type="http://schemas.openxmlformats.org/officeDocument/2006/relationships/hyperlink" Target="http://www.smsport.ru/image/gto/BGTO_1946.jpg" TargetMode="External"/><Relationship Id="rId4" Type="http://schemas.openxmlformats.org/officeDocument/2006/relationships/hyperlink" Target="http://www.smsport.ru/image/gto/099.jpg" TargetMode="External"/><Relationship Id="rId9" Type="http://schemas.openxmlformats.org/officeDocument/2006/relationships/image" Target="../media/image12.jpeg"/><Relationship Id="rId14" Type="http://schemas.openxmlformats.org/officeDocument/2006/relationships/hyperlink" Target="http://www.smsport.ru/image/gto/100.jp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www.smsport.ru/image/gto/116.jpg" TargetMode="External"/><Relationship Id="rId7" Type="http://schemas.openxmlformats.org/officeDocument/2006/relationships/hyperlink" Target="http://www.smsport.ru/image/gto/gto_Olimpiada-80-2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http://www.smsport.ru/image/gto/gto_Olimpiada-80-1.jpg" TargetMode="External"/><Relationship Id="rId4" Type="http://schemas.openxmlformats.org/officeDocument/2006/relationships/image" Target="../media/image18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0322" y="609600"/>
            <a:ext cx="8144134" cy="3497179"/>
          </a:xfrm>
        </p:spPr>
        <p:txBody>
          <a:bodyPr/>
          <a:lstStyle/>
          <a:p>
            <a:r>
              <a:rPr lang="ru-RU" sz="3200" dirty="0" smtClean="0"/>
              <a:t>Научно-практическая конференция школьников «Шаг в науку»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МБОУ «Лицей № 23»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684" y="4477167"/>
            <a:ext cx="9904551" cy="2173015"/>
          </a:xfrm>
        </p:spPr>
        <p:txBody>
          <a:bodyPr/>
          <a:lstStyle/>
          <a:p>
            <a:pPr algn="ctr"/>
            <a:r>
              <a:rPr lang="ru-RU" dirty="0" smtClean="0"/>
              <a:t>г. Мытищи </a:t>
            </a:r>
          </a:p>
          <a:p>
            <a:pPr algn="ctr"/>
            <a:r>
              <a:rPr lang="ru-RU" dirty="0" smtClean="0"/>
              <a:t>2015 г.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«Ты - в ГТО, значит ты – в теме!!!»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7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1005" y="468335"/>
            <a:ext cx="99993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Последний всесоюзный физкультурный комплекс ГТО был утверждён постановлением ЦК КПСС и Совета Министров СССР 17 января 1972 года за № 61.</a:t>
            </a:r>
            <a:r>
              <a:rPr lang="ru-RU" dirty="0"/>
              <a:t> Комплекс имел V возрастных ступеней (для каждой были установлены свои нормы и требования, вручались золотой и серебряный значки) и охватывал население в возрасте от 10 до 60 лет. Каждой из пяти ступеней нового комплекса ГТО было дано своё </a:t>
            </a:r>
            <a:r>
              <a:rPr lang="ru-RU" dirty="0" smtClean="0"/>
              <a:t>название: </a:t>
            </a:r>
          </a:p>
          <a:p>
            <a:endParaRPr lang="ru-RU" dirty="0"/>
          </a:p>
          <a:p>
            <a:r>
              <a:rPr lang="ru-RU" dirty="0"/>
              <a:t>I ступень – «Смелые и ловкие» – 10-11 и 12-13 лет;</a:t>
            </a:r>
          </a:p>
          <a:p>
            <a:r>
              <a:rPr lang="ru-RU" dirty="0"/>
              <a:t>II ступень – «Спортивная смена» – 14-15 лет;</a:t>
            </a:r>
          </a:p>
          <a:p>
            <a:r>
              <a:rPr lang="ru-RU" dirty="0"/>
              <a:t>III ступень – «Сила и мужество» – 16-18 лет;</a:t>
            </a:r>
          </a:p>
          <a:p>
            <a:r>
              <a:rPr lang="ru-RU" dirty="0"/>
              <a:t>IV ступень – «Физическое совершенство» – мужчины 19-28 и 29-39 лет, </a:t>
            </a:r>
            <a:endParaRPr lang="ru-RU" dirty="0" smtClean="0"/>
          </a:p>
          <a:p>
            <a:r>
              <a:rPr lang="ru-RU" dirty="0" smtClean="0"/>
              <a:t>женщины </a:t>
            </a:r>
            <a:r>
              <a:rPr lang="ru-RU" dirty="0"/>
              <a:t>19-28 и 29-34 лет;</a:t>
            </a:r>
          </a:p>
          <a:p>
            <a:r>
              <a:rPr lang="ru-RU" dirty="0"/>
              <a:t>V ступень – «Бодрость и здоровье» – мужчины 40-60 лет, женщины 35-55 лет.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921285" y="972868"/>
            <a:ext cx="965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ГТО</a:t>
            </a:r>
            <a:endParaRPr lang="ru-RU" sz="3200" dirty="0"/>
          </a:p>
        </p:txBody>
      </p:sp>
      <p:pic>
        <p:nvPicPr>
          <p:cNvPr id="10" name="Рисунок 9" descr="http://www.smsport.ru/image/gto/tn_155-1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004" y="4263472"/>
            <a:ext cx="1598296" cy="177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smsport.ru/image/gto/tn_152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6950" y="4282522"/>
            <a:ext cx="1619250" cy="176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smsport.ru/image/gto/tn_150-1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3850" y="4282521"/>
            <a:ext cx="1563583" cy="175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790614" y="57161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Значки БГТО I, II, III ступеней выпуска 1972 года</a:t>
            </a:r>
            <a:r>
              <a:rPr lang="ru-RU" sz="11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ru-RU" sz="11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sz="11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629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7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94154" y="4197799"/>
            <a:ext cx="2658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Значки ГТО, 1972 год 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921285" y="972868"/>
            <a:ext cx="965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ГТО</a:t>
            </a:r>
            <a:endParaRPr lang="ru-RU" sz="3200" dirty="0"/>
          </a:p>
        </p:txBody>
      </p:sp>
      <p:pic>
        <p:nvPicPr>
          <p:cNvPr id="9" name="Рисунок 8" descr="http://www.smsport.ru/image/gto/tn_117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836" y="625406"/>
            <a:ext cx="1632303" cy="158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www.smsport.ru/image/gto/tn_GTO-72_zolotoj_2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26035" y="617718"/>
            <a:ext cx="1537219" cy="158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smsport.ru/image/gto/tn_134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9150" y="617718"/>
            <a:ext cx="1616457" cy="158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www.smsport.ru/image/gto/tn_GTO-72_zolotoj_4.jp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51214" y="625406"/>
            <a:ext cx="1537219" cy="158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www.smsport.ru/image/gto/tn_111-1.jpg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40471" y="625406"/>
            <a:ext cx="1616457" cy="158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www.smsport.ru/image/gto/tn_137.jpg">
            <a:hlinkClick r:id="rId12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7836" y="2454300"/>
            <a:ext cx="1648151" cy="158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www.smsport.ru/image/gto/tn_120.jpg">
            <a:hlinkClick r:id="rId14"/>
          </p:cNvPr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90731" y="2454300"/>
            <a:ext cx="1572523" cy="158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www.smsport.ru/image/gto/tn_121.jpg">
            <a:hlinkClick r:id="rId16"/>
          </p:cNvPr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097999" y="2454300"/>
            <a:ext cx="1623164" cy="158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www.smsport.ru/image/gto/tn_125.jpg">
            <a:hlinkClick r:id="rId18"/>
          </p:cNvPr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9676662" y="2454300"/>
            <a:ext cx="1693280" cy="162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://www.smsport.ru/image/gto/tn_129.jpg">
            <a:hlinkClick r:id="rId20"/>
          </p:cNvPr>
          <p:cNvPicPr/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000352" y="2454300"/>
            <a:ext cx="1616456" cy="158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://www.smsport.ru/image/gto/tn_GTO-72_serebro_5.jpg">
            <a:hlinkClick r:id="rId22"/>
          </p:cNvPr>
          <p:cNvPicPr/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869395" y="2454300"/>
            <a:ext cx="1579309" cy="162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://www.smsport.ru/image/gto/tn_161.jpg">
            <a:hlinkClick r:id="rId24"/>
          </p:cNvPr>
          <p:cNvPicPr/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07836" y="4567131"/>
            <a:ext cx="1634835" cy="15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ttp://www.smsport.ru/image/gto/tn_158.jpg">
            <a:hlinkClick r:id="rId26"/>
          </p:cNvPr>
          <p:cNvPicPr/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366562" y="4574819"/>
            <a:ext cx="1603395" cy="157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4161528" y="4512800"/>
            <a:ext cx="26582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Специальная серия значков ГТО,</a:t>
            </a:r>
            <a:br>
              <a:rPr lang="ru-RU" i="1" dirty="0"/>
            </a:br>
            <a:r>
              <a:rPr lang="ru-RU" i="1" dirty="0"/>
              <a:t>выпущенная в честь «пятилетки качества» (1972)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7874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7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921285" y="972868"/>
            <a:ext cx="965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ГТО</a:t>
            </a:r>
            <a:endParaRPr lang="ru-RU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419100" y="574184"/>
            <a:ext cx="102298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Существовал физкультурный Комплекс «Готов к труду и обороне СССР» (ГТО) с 1931, </a:t>
            </a:r>
            <a:endParaRPr lang="ru-RU" dirty="0" smtClean="0"/>
          </a:p>
          <a:p>
            <a:r>
              <a:rPr lang="ru-RU" dirty="0" smtClean="0"/>
              <a:t>но </a:t>
            </a:r>
            <a:r>
              <a:rPr lang="ru-RU" dirty="0"/>
              <a:t>с распадом Советского Союза в 1991 году комплекс ГТО фактически перестал существовать. С начала 2000 годов на региональном уровне принимались решения о проведении аналогичных соревнований.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Чтобы привлечь к физкультуре большинство граждан, решено возродить ГТО, благодаря которому выросло не одно поколение активных и здоровых людей.</a:t>
            </a:r>
          </a:p>
          <a:p>
            <a:r>
              <a:rPr lang="ru-RU" dirty="0"/>
              <a:t>В феврале 2012 года председателем ДОСААФ России Сергеем Александровичем </a:t>
            </a:r>
            <a:r>
              <a:rPr lang="ru-RU" dirty="0" err="1"/>
              <a:t>Маевым</a:t>
            </a:r>
            <a:r>
              <a:rPr lang="ru-RU" dirty="0"/>
              <a:t> утверждено Положение о физкультурно-спортивном комплексе ДОСААФ России «Готов к труду и обороне». Целью создания комплекса является возрождение и развитие традиций физической культуры и массового спорта в организациях и образовательных учреждениях ДОСААФ России.</a:t>
            </a:r>
          </a:p>
          <a:p>
            <a:r>
              <a:rPr lang="ru-RU" dirty="0"/>
              <a:t>В 2013 году руководство страны и региональные руководители выступили с инициативой возрождения комплекса ГТО в России в современном формате. Определены 89 предприятий и ВУЗов страны, в которых будет опробован «пилотный» проект массовых спортивных мероприятий по сдаче норм физкультурно-спортивного комплекса ДОСААФ России «Готов к труду и обороне».</a:t>
            </a:r>
          </a:p>
        </p:txBody>
      </p:sp>
    </p:spTree>
    <p:extLst>
      <p:ext uri="{BB962C8B-B14F-4D97-AF65-F5344CB8AC3E}">
        <p14:creationId xmlns:p14="http://schemas.microsoft.com/office/powerpoint/2010/main" xmlns="" val="202245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7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921285" y="972868"/>
            <a:ext cx="965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ГТО</a:t>
            </a:r>
            <a:endParaRPr lang="ru-RU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6172200" y="2848515"/>
            <a:ext cx="5562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2014 году Президент Российской Федерации Владимир Путин подписал указ о возвращении системы «Готов к труду и обороне».</a:t>
            </a:r>
          </a:p>
          <a:p>
            <a:r>
              <a:rPr lang="ru-RU" dirty="0"/>
              <a:t>"Указ о старте этого проекта подписан, при этом решено сохранить и старое название "Готов к труду и обороне" как дань традициям нашей национальной истории", - объявил В.В. Путин. Сдача нормативов предусматривается с 1 сентября 2014 года в 11 возрастных группах начиная с 6 лет. С 2015 года </a:t>
            </a:r>
            <a:r>
              <a:rPr lang="ru-RU" dirty="0" err="1"/>
              <a:t>кабмин</a:t>
            </a:r>
            <a:r>
              <a:rPr lang="ru-RU" dirty="0"/>
              <a:t> ежегодно должен представлять до 1 мая доклад о физической подготовленности населения. </a:t>
            </a:r>
          </a:p>
        </p:txBody>
      </p:sp>
      <p:pic>
        <p:nvPicPr>
          <p:cNvPr id="26" name="Рисунок 25" descr="http://www.smsport.ru/image/gto/tn_145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" y="584942"/>
            <a:ext cx="1438367" cy="142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http://www.smsport.ru/image/gto/tn_169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2026" y="584942"/>
            <a:ext cx="1452609" cy="142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http://www.smsport.ru/image/gto/n/tn_gtosverdl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96330" y="584942"/>
            <a:ext cx="1466850" cy="142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smsport.ru/image/gto/n/tn_01502.jp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62975" y="584942"/>
            <a:ext cx="1438367" cy="142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smsport.ru/image/gto/tn_150.jpg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82087" y="586260"/>
            <a:ext cx="1438367" cy="142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smsport.ru/image/gto/tn_1389-1-f.jpg">
            <a:hlinkClick r:id="rId12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11184" y="584942"/>
            <a:ext cx="1466850" cy="142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24419" y="2098422"/>
            <a:ext cx="6476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Современные значки ГТО  </a:t>
            </a:r>
            <a:endParaRPr lang="ru-RU" dirty="0"/>
          </a:p>
        </p:txBody>
      </p:sp>
      <p:pic>
        <p:nvPicPr>
          <p:cNvPr id="12" name="Рисунок 11" descr="Спортивные соревнования на Красной площади. Архивное фото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2900" y="2926441"/>
            <a:ext cx="56483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1956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Bookman Old Style" pitchFamily="18" charset="0"/>
              </a:rPr>
              <a:t>Указ президента</a:t>
            </a:r>
            <a:endParaRPr lang="ru-RU" sz="32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8364" y="2521527"/>
            <a:ext cx="6664036" cy="4558145"/>
          </a:xfrm>
        </p:spPr>
        <p:txBody>
          <a:bodyPr>
            <a:normAutofit/>
          </a:bodyPr>
          <a:lstStyle/>
          <a:p>
            <a:r>
              <a:rPr lang="ru-RU" dirty="0" smtClean="0"/>
              <a:t>При подписании Указа Глава </a:t>
            </a:r>
            <a:r>
              <a:rPr lang="ru-RU" dirty="0"/>
              <a:t>России Владимир </a:t>
            </a:r>
            <a:r>
              <a:rPr lang="ru-RU" dirty="0" smtClean="0"/>
              <a:t>Путин </a:t>
            </a:r>
            <a:r>
              <a:rPr lang="ru-RU" dirty="0"/>
              <a:t> </a:t>
            </a:r>
            <a:r>
              <a:rPr lang="ru-RU" dirty="0" smtClean="0"/>
              <a:t>отметил, </a:t>
            </a:r>
            <a:r>
              <a:rPr lang="ru-RU" dirty="0"/>
              <a:t>что для развития массового спорта в России </a:t>
            </a:r>
            <a:r>
              <a:rPr lang="ru-RU" dirty="0" smtClean="0"/>
              <a:t> </a:t>
            </a:r>
            <a:r>
              <a:rPr lang="ru-RU" dirty="0"/>
              <a:t>имеются финансовые средства, поскольку не все выделенные бюджетные средства на Игры в Сочи были израсходованы в 2014 году. Именно эти средства и планируется освоить для начала действия программы ГТО.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3393" y="1662545"/>
            <a:ext cx="3840427" cy="19824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LA\Pictures\i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350" y="1772815"/>
            <a:ext cx="4775995" cy="39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2078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7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921285" y="972868"/>
            <a:ext cx="965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ГТО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0" y="171450"/>
            <a:ext cx="6476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Советские плакаты ГТО</a:t>
            </a:r>
            <a:r>
              <a:rPr lang="ru-RU" i="1" dirty="0"/>
              <a:t> </a:t>
            </a:r>
            <a:endParaRPr lang="ru-RU" dirty="0"/>
          </a:p>
        </p:txBody>
      </p:sp>
      <p:pic>
        <p:nvPicPr>
          <p:cNvPr id="13" name="Рисунок 12" descr="trenirujsja Блог Андрея Родионов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758316"/>
            <a:ext cx="43053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Спортивные клубы ГТО смогут получить бесплатные помещения - APR PRES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797" y="785984"/>
            <a:ext cx="3403379" cy="2315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Новости в категории &quot;Свободное время&quot; - Ярославль онлайн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797" y="3475084"/>
            <a:ext cx="3403379" cy="305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museumsport.ru/netcat_files/userfiles/history/gto0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03043" y="2152650"/>
            <a:ext cx="2867470" cy="4377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Общая характеристика литературы 30-х годов 1 абзац: сайт о литературе ХХ века, теория литературы. . Использование материалов доп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5077" y="3446586"/>
            <a:ext cx="3399692" cy="3106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30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7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921285" y="972868"/>
            <a:ext cx="965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ГТО</a:t>
            </a:r>
            <a:endParaRPr lang="ru-RU" sz="32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0404988"/>
              </p:ext>
            </p:extLst>
          </p:nvPr>
        </p:nvGraphicFramePr>
        <p:xfrm>
          <a:off x="343212" y="1557643"/>
          <a:ext cx="10007992" cy="4792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2382"/>
                <a:gridCol w="1589616"/>
                <a:gridCol w="1250999"/>
                <a:gridCol w="1250999"/>
                <a:gridCol w="1250999"/>
                <a:gridCol w="1250999"/>
                <a:gridCol w="1250999"/>
                <a:gridCol w="1250999"/>
              </a:tblGrid>
              <a:tr h="454868">
                <a:tc rowSpan="3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0428" marB="80428" anchor="b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Виды испытаний (тесты)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0428" marB="80428" anchor="b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Возраст 6-8 лет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0428" marB="80428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8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Мальчики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0428" marB="80428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Девочки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0428" marB="80428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8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бронзовый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5" marR="13405" marT="80428" marB="8042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серебряный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5" marR="13405" marT="80428" marB="8042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золотой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5" marR="13405" marT="80428" marB="8042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бронзовый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5" marR="13405" marT="80428" marB="8042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серебряный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5" marR="13405" marT="80428" marB="8042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золотой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5" marR="13405" marT="80428" marB="80428" anchor="b"/>
                </a:tc>
              </a:tr>
              <a:tr h="454868">
                <a:tc gridSpan="8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Обязательные испытания (тесты)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0428" marB="80428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8295">
                <a:tc row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0428" marB="8042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Челночный бег 3х10 м (сек.)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0428" marB="8042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10,4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0428" marB="8042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10,1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0428" marB="8042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9,2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0428" marB="8042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10,9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0428" marB="8042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10,7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0428" marB="8042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9,7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0428" marB="80428" anchor="b"/>
                </a:tc>
              </a:tr>
              <a:tr h="776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или бег на 30 м (сек.)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0428" marB="8042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6,9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0428" marB="8042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6,7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0428" marB="8042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5,9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0428" marB="8042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7,2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0428" marB="8042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7,0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0428" marB="8042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6,2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0428" marB="80428" anchor="b"/>
                </a:tc>
              </a:tr>
              <a:tr h="1098295"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0428" marB="8042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Смешанное передвижение (1 км)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0428" marB="80428" anchor="b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Без учета времени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0428" marB="80428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40406" y="286877"/>
            <a:ext cx="7124700" cy="12707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126960" rIns="91440" bIns="1713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Нормы ГТО 2015 для школьников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ступень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Нормативы ГТО для школьников 6-8 лет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85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7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921285" y="972868"/>
            <a:ext cx="965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ГТО</a:t>
            </a:r>
            <a:endParaRPr lang="ru-RU" sz="32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7527" y="286877"/>
            <a:ext cx="7124700" cy="12707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126960" rIns="91440" bIns="1713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Нормы ГТО 2015 для школьников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ступень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Нормативы ГТО для школьников 6-8 лет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8173380"/>
              </p:ext>
            </p:extLst>
          </p:nvPr>
        </p:nvGraphicFramePr>
        <p:xfrm>
          <a:off x="304800" y="1454231"/>
          <a:ext cx="10190328" cy="4987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3499"/>
                <a:gridCol w="1971955"/>
                <a:gridCol w="1030552"/>
                <a:gridCol w="1378424"/>
                <a:gridCol w="1132764"/>
                <a:gridCol w="1173707"/>
                <a:gridCol w="1228299"/>
                <a:gridCol w="1351128"/>
              </a:tblGrid>
              <a:tr h="797469"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3.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551" marB="1855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Прыжок в длину с места толчком двумя ногами (см)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551" marB="1855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115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551" marB="1855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120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551" marB="1855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140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551" marB="1855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551" marB="1855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115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551" marB="1855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135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551" marB="18551" anchor="b"/>
                </a:tc>
              </a:tr>
              <a:tr h="1010164">
                <a:tc row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4.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551" marB="1855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Подтягивание из виса на высокой перекладине (кол-во раз)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551" marB="1855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551" marB="1855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551" marB="1855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551" marB="1855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8551" marB="1855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8551" marB="1855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18551" marB="18551" anchor="b"/>
                </a:tc>
              </a:tr>
              <a:tr h="11806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или подтягивание из виса лежа на низкой перекладине (кол-во раз)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551" marB="1855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551" marB="1855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551" marB="1855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551" marB="1855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551" marB="1855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551" marB="1855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551" marB="18551" anchor="b"/>
                </a:tc>
              </a:tr>
              <a:tr h="989061"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551" marB="1855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Сгибание и разгибание рук в упоре лежа на полу (кол-во раз)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551" marB="1855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551" marB="1855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551" marB="1855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551" marB="1855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551" marB="1855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551" marB="1855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551" marB="18551" anchor="b"/>
                </a:tc>
              </a:tr>
              <a:tr h="1010164"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551" marB="1855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Наклон вперед из положения стоя с прямыми ногами на полу (достать пол)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551" marB="18551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Пальцами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551" marB="18551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Ладонями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551" marB="18551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Пальцами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551" marB="18551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Ладонями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551" marB="18551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1666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7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921285" y="972868"/>
            <a:ext cx="965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ГТО</a:t>
            </a:r>
            <a:endParaRPr lang="ru-RU" sz="32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4800" y="286877"/>
            <a:ext cx="7124700" cy="12707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126960" rIns="91440" bIns="1713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Нормы ГТО 2015 для школьников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ступень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Нормативы ГТО для школьников 6-8 лет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20948424"/>
              </p:ext>
            </p:extLst>
          </p:nvPr>
        </p:nvGraphicFramePr>
        <p:xfrm>
          <a:off x="450376" y="1557643"/>
          <a:ext cx="9929996" cy="3782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7289"/>
                <a:gridCol w="2422680"/>
                <a:gridCol w="987018"/>
                <a:gridCol w="1151521"/>
                <a:gridCol w="1121611"/>
                <a:gridCol w="1166475"/>
                <a:gridCol w="1076747"/>
                <a:gridCol w="1106655"/>
              </a:tblGrid>
              <a:tr h="463835">
                <a:tc gridSpan="8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Испытания (тесты) по выбору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0" marB="5715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1846"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7.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0" marB="571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Метание теннисного мяча в цель (кол-во попаданий)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0" marB="57150" anchor="b"/>
                </a:tc>
              </a:tr>
              <a:tr h="1097588">
                <a:tc row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8.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0" marB="571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Бег на лыжах на 1 км (мин., сек.)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8.45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8.30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8.00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9.15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9.00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8.39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0" marB="57150" anchor="b"/>
                </a:tc>
              </a:tr>
              <a:tr h="9190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или на 2 </a:t>
                      </a:r>
                      <a:r>
                        <a:rPr lang="ru-RU" sz="1400" dirty="0" smtClean="0">
                          <a:effectLst/>
                        </a:rPr>
                        <a:t>км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или кросс на 1 км по пересеченной местности*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0" marB="57150" anchor="b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Без учета времени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0" marB="5715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6498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7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921285" y="972868"/>
            <a:ext cx="965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ГТО</a:t>
            </a:r>
            <a:endParaRPr lang="ru-RU" sz="32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4800" y="286877"/>
            <a:ext cx="7124700" cy="12707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126960" rIns="91440" bIns="1713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Нормы ГТО 2015 для школьников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ступень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Нормативы ГТО для школьников 6-8 лет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0142626"/>
              </p:ext>
            </p:extLst>
          </p:nvPr>
        </p:nvGraphicFramePr>
        <p:xfrm>
          <a:off x="423083" y="1201003"/>
          <a:ext cx="10008808" cy="36543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1101"/>
                <a:gridCol w="1251101"/>
                <a:gridCol w="1251101"/>
                <a:gridCol w="1251101"/>
                <a:gridCol w="1251101"/>
                <a:gridCol w="1251101"/>
                <a:gridCol w="1251101"/>
                <a:gridCol w="1251101"/>
              </a:tblGrid>
              <a:tr h="1040472"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9.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0" marB="571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Плавание без учета времени (м)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0" marB="57150" anchor="b"/>
                </a:tc>
              </a:tr>
              <a:tr h="1013201">
                <a:tc gridSpan="2"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Кол-во видов испытаний видов (тестов) в возрастной группе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0" marB="5715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0" marB="57150" anchor="b"/>
                </a:tc>
              </a:tr>
              <a:tr h="1600659">
                <a:tc gridSpan="2"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Кол-во испытаний (тестов), которые необходимо выполнить для получения знака отличия Комплекса**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0" marB="5715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0" marB="57150" anchor="b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4800" y="5106186"/>
            <a:ext cx="11270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</a:t>
            </a:r>
            <a:r>
              <a:rPr lang="ru-RU" sz="1400" dirty="0" smtClean="0"/>
              <a:t>Для </a:t>
            </a:r>
            <a:r>
              <a:rPr lang="ru-RU" sz="1400" dirty="0"/>
              <a:t>бесснежных районов </a:t>
            </a:r>
            <a:r>
              <a:rPr lang="ru-RU" sz="1400" dirty="0" smtClean="0"/>
              <a:t>страны</a:t>
            </a:r>
            <a:endParaRPr lang="en-US" sz="1400" dirty="0" smtClean="0"/>
          </a:p>
          <a:p>
            <a:endParaRPr lang="en-US" sz="1400" dirty="0"/>
          </a:p>
          <a:p>
            <a:r>
              <a:rPr lang="ru-RU" sz="1400" dirty="0"/>
              <a:t>** При выполнении нормативов для получения знаков отличия Комплекса обязательны испытания (тесты) на силу, </a:t>
            </a:r>
            <a:endParaRPr lang="en-US" sz="1400" dirty="0" smtClean="0"/>
          </a:p>
          <a:p>
            <a:r>
              <a:rPr lang="ru-RU" sz="1400" dirty="0" smtClean="0"/>
              <a:t>быстроту</a:t>
            </a:r>
            <a:r>
              <a:rPr lang="ru-RU" sz="1400" dirty="0"/>
              <a:t>, гибкость и выносливость.</a:t>
            </a:r>
          </a:p>
        </p:txBody>
      </p:sp>
    </p:spTree>
    <p:extLst>
      <p:ext uri="{BB962C8B-B14F-4D97-AF65-F5344CB8AC3E}">
        <p14:creationId xmlns:p14="http://schemas.microsoft.com/office/powerpoint/2010/main" xmlns="" val="291528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5956664"/>
            <a:ext cx="11453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Презентацию подготовил учащийся МБОУ «Лицей № 23»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Рыбалкин Егор 7</a:t>
            </a:r>
            <a:r>
              <a:rPr lang="en-US" sz="2400" dirty="0" smtClean="0">
                <a:solidFill>
                  <a:schemeClr val="bg1"/>
                </a:solidFill>
              </a:rPr>
              <a:t> “</a:t>
            </a:r>
            <a:r>
              <a:rPr lang="ru-RU" sz="2400" dirty="0" smtClean="0">
                <a:solidFill>
                  <a:schemeClr val="bg1"/>
                </a:solidFill>
              </a:rPr>
              <a:t>Б</a:t>
            </a:r>
            <a:r>
              <a:rPr lang="en-US" sz="2400" dirty="0" smtClean="0">
                <a:solidFill>
                  <a:schemeClr val="bg1"/>
                </a:solidFill>
              </a:rPr>
              <a:t>”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Научный руководитель:   Мишина И.М., учитель ОБЖ, к.х.н.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754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7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921285" y="972868"/>
            <a:ext cx="965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ГТО</a:t>
            </a:r>
            <a:endParaRPr lang="ru-RU" sz="32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4800" y="286877"/>
            <a:ext cx="7124700" cy="12707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126960" rIns="91440" bIns="1713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Нормы ГТО 2015 для школьников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/>
              <a:t>2 ступень – Нормативы ГТО для школьников 9-10 лет</a:t>
            </a:r>
            <a:endParaRPr lang="ru-RU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9629509"/>
              </p:ext>
            </p:extLst>
          </p:nvPr>
        </p:nvGraphicFramePr>
        <p:xfrm>
          <a:off x="436728" y="1241945"/>
          <a:ext cx="9982279" cy="53262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7785"/>
                <a:gridCol w="1247785"/>
                <a:gridCol w="385494"/>
                <a:gridCol w="862291"/>
                <a:gridCol w="382114"/>
                <a:gridCol w="865671"/>
                <a:gridCol w="378732"/>
                <a:gridCol w="869053"/>
                <a:gridCol w="280666"/>
                <a:gridCol w="967118"/>
                <a:gridCol w="182603"/>
                <a:gridCol w="1065182"/>
                <a:gridCol w="1247785"/>
              </a:tblGrid>
              <a:tr h="345446">
                <a:tc rowSpan="3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Виды испытаний (тесты)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Возраст 9-10 лет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54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Мальчики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Девочки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54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бронзовый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" marR="5659" marT="33952" marB="33952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серебряный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" marR="5659" marT="33952" marB="33952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золотой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" marR="5659" marT="33952" marB="33952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бронзовый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" marR="5659" marT="33952" marB="33952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серебряный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" marR="5659" marT="33952" marB="33952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золотой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" marR="5659" marT="33952" marB="33952" anchor="b"/>
                </a:tc>
              </a:tr>
              <a:tr h="345446">
                <a:tc gridSpan="13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Обязательные испытания (тесты)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775"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Бег на 60 м (сек.)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12,0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11,6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10,5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12,9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12,3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11,0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</a:tr>
              <a:tr h="529465"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Бег на 1 км (мин., сек.)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7.10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6.10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4.50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6.50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6.30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6.00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</a:tr>
              <a:tr h="611779">
                <a:tc row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3.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Прыжок в длину с разбега (см)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190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220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290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190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260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</a:tr>
              <a:tr h="11932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Прыжок в длину с места толчком двумя ногами (см)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130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140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160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125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130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150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</a:tr>
              <a:tr h="1193239"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4.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Подтягивание из виса на высокой перекладине (кол-во раз)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3952" marB="33952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33952" marB="33952" anchor="b"/>
                </a:tc>
                <a:tc gridSpan="2">
                  <a:txBody>
                    <a:bodyPr/>
                    <a:lstStyle/>
                    <a:p>
                      <a:endParaRPr lang="ru-RU" sz="1400"/>
                    </a:p>
                  </a:txBody>
                  <a:tcPr marL="0" marR="0" marT="33952" marB="33952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33952" marB="33952" anchor="b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0" marR="0" marT="33952" marB="33952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33952" marB="33952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2580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7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921285" y="972868"/>
            <a:ext cx="965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ГТО</a:t>
            </a:r>
            <a:endParaRPr lang="ru-RU" sz="32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4800" y="286877"/>
            <a:ext cx="7124700" cy="12707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126960" rIns="91440" bIns="1713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Нормы ГТО 2015 для школьников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/>
              <a:t>2 ступень – Нормативы ГТО для школьников 9-10 лет</a:t>
            </a:r>
            <a:endParaRPr lang="ru-RU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18302063"/>
              </p:ext>
            </p:extLst>
          </p:nvPr>
        </p:nvGraphicFramePr>
        <p:xfrm>
          <a:off x="304794" y="1201002"/>
          <a:ext cx="10176686" cy="53908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2086"/>
                <a:gridCol w="1700881"/>
                <a:gridCol w="843291"/>
                <a:gridCol w="542567"/>
                <a:gridCol w="729518"/>
                <a:gridCol w="409355"/>
                <a:gridCol w="862731"/>
                <a:gridCol w="427078"/>
                <a:gridCol w="845008"/>
                <a:gridCol w="376193"/>
                <a:gridCol w="895893"/>
                <a:gridCol w="215538"/>
                <a:gridCol w="1056547"/>
              </a:tblGrid>
              <a:tr h="1058542"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5.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Сгибание и разгибание рук упоре лежа на полу (кол-во раз)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</a:tr>
              <a:tr h="1408687"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Наклон вперед из положения стоя с прямыми ногами на полу (достать пол)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Пальцами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Ладонями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Пальцами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Ладонями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</a:tr>
              <a:tr h="281448">
                <a:tc gridSpan="13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Испытания (тесты) по выбору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3323"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7.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Метание мяча весом 150 г (м)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32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</a:tr>
              <a:tr h="533323">
                <a:tc rowSpan="3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8.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Бег на лыжах на 1 км (мин., сек.)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8.15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7.45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6.45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8.40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8.20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7.30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</a:tr>
              <a:tr h="2814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или на 2 км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Без учета времени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0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или кросс на 2 км по пресеченной местности*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Без учета времени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3323"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9.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Плавание без учета времени (м)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50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706" marB="25706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2870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7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921285" y="972868"/>
            <a:ext cx="965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ГТО</a:t>
            </a:r>
            <a:endParaRPr lang="ru-RU" sz="32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4800" y="286877"/>
            <a:ext cx="7124700" cy="12707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126960" rIns="91440" bIns="1713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Нормы ГТО 2015 для школьников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/>
              <a:t>2 ступень – Нормативы ГТО для школьников 9-10 лет</a:t>
            </a:r>
            <a:endParaRPr lang="ru-RU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1398878"/>
              </p:ext>
            </p:extLst>
          </p:nvPr>
        </p:nvGraphicFramePr>
        <p:xfrm>
          <a:off x="304800" y="1460888"/>
          <a:ext cx="10190327" cy="21836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9469"/>
                <a:gridCol w="1323832"/>
                <a:gridCol w="1364777"/>
                <a:gridCol w="1392071"/>
                <a:gridCol w="1310185"/>
                <a:gridCol w="1132765"/>
                <a:gridCol w="1037228"/>
              </a:tblGrid>
              <a:tr h="785607"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effectLst/>
                        </a:rPr>
                        <a:t>Кол-во видов испытаний видов (тестов) в возрастной группе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>
                          <a:effectLst/>
                        </a:rPr>
                        <a:t>9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>
                          <a:effectLst/>
                        </a:rPr>
                        <a:t>9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>
                          <a:effectLst/>
                        </a:rPr>
                        <a:t>9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>
                          <a:effectLst/>
                        </a:rPr>
                        <a:t>9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>
                          <a:effectLst/>
                        </a:rPr>
                        <a:t>9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>
                          <a:effectLst/>
                        </a:rPr>
                        <a:t>9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0" marB="57150" anchor="b"/>
                </a:tc>
              </a:tr>
              <a:tr h="1398034"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150" dirty="0">
                          <a:effectLst/>
                        </a:rPr>
                        <a:t>Кол-во испытаний (тестов), которые необходимо выполнить для получения знака отличия Комплекса**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700">
                          <a:effectLst/>
                        </a:rPr>
                        <a:t>5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>
                          <a:effectLst/>
                        </a:rPr>
                        <a:t>6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>
                          <a:effectLst/>
                        </a:rPr>
                        <a:t>7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>
                          <a:effectLst/>
                        </a:rPr>
                        <a:t>5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>
                          <a:effectLst/>
                        </a:rPr>
                        <a:t>6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0" marB="571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>
                          <a:effectLst/>
                        </a:rPr>
                        <a:t>7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7150" marB="5715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4024" y="3985723"/>
            <a:ext cx="11270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</a:t>
            </a:r>
            <a:r>
              <a:rPr lang="ru-RU" sz="1400" dirty="0" smtClean="0"/>
              <a:t>Для </a:t>
            </a:r>
            <a:r>
              <a:rPr lang="ru-RU" sz="1400" dirty="0"/>
              <a:t>бесснежных районов </a:t>
            </a:r>
            <a:r>
              <a:rPr lang="ru-RU" sz="1400" dirty="0" smtClean="0"/>
              <a:t>страны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ru-RU" sz="1400" dirty="0"/>
              <a:t>** При выполнении нормативов для получения знаков отличия Комплекса обязательны испытания (тесты) на силу, быстроту, гибкость и выносливость.</a:t>
            </a:r>
          </a:p>
        </p:txBody>
      </p:sp>
    </p:spTree>
    <p:extLst>
      <p:ext uri="{BB962C8B-B14F-4D97-AF65-F5344CB8AC3E}">
        <p14:creationId xmlns:p14="http://schemas.microsoft.com/office/powerpoint/2010/main" xmlns="" val="100319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7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65356469"/>
              </p:ext>
            </p:extLst>
          </p:nvPr>
        </p:nvGraphicFramePr>
        <p:xfrm>
          <a:off x="425003" y="1265255"/>
          <a:ext cx="10045520" cy="546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4113"/>
                <a:gridCol w="2511188"/>
                <a:gridCol w="1269242"/>
                <a:gridCol w="1064526"/>
                <a:gridCol w="1282889"/>
                <a:gridCol w="1132764"/>
                <a:gridCol w="1132765"/>
                <a:gridCol w="958033"/>
              </a:tblGrid>
              <a:tr h="172995">
                <a:tc rowSpan="3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Виды испытаний (тесты)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Возраст 11-12 лет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Мальчики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Девочки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бронзовый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" marR="3408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серебряный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" marR="3408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золотой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" marR="3408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бронзовый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" marR="3408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серебряный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" marR="3408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золотой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" marR="3408" marT="20448" marB="20448" anchor="b"/>
                </a:tc>
              </a:tr>
              <a:tr h="172995">
                <a:tc gridSpan="8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Обязательные испытания (тесты)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875"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Бег на 60 м (сек.)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11,0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10,8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9,9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11,4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11,2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10,3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</a:tr>
              <a:tr h="362817"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Бег на 1,5 км (мин., сек.)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8.35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7.55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7.10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8.55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8.35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8.00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</a:tr>
              <a:tr h="362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или на 2 км (мин., сек.)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10.25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10.00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9.30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12.30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12.00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11.30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</a:tr>
              <a:tr h="362817">
                <a:tc row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Прыжок в длину с разбега (см)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280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290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330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240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260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</a:tr>
              <a:tr h="710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или прыжок в длину с места толчком двумя ногами (см)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150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160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175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140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145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165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</a:tr>
              <a:tr h="475845">
                <a:tc rowSpan="3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4.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Подтягивание из виса на высокой перекладине (кол-во раз)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20448" marB="20448" anchor="b"/>
                </a:tc>
              </a:tr>
              <a:tr h="4157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или подтягивание из виса лежа на низкой перекладине (кол-во раз)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</a:tr>
              <a:tr h="2738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или сгибание и разгибание рук упоре лежа на полу (кол-во раз)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4800" y="286877"/>
            <a:ext cx="7124700" cy="12707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126960" rIns="91440" bIns="1713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Нормы ГТО 2015 для школьников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/>
              <a:t>3</a:t>
            </a:r>
            <a:r>
              <a:rPr lang="ru-RU" dirty="0" smtClean="0"/>
              <a:t> </a:t>
            </a:r>
            <a:r>
              <a:rPr lang="ru-RU" dirty="0"/>
              <a:t>ступень – Нормативы ГТО для школьников </a:t>
            </a:r>
            <a:r>
              <a:rPr lang="ru-RU" dirty="0" smtClean="0"/>
              <a:t>11-12 </a:t>
            </a:r>
            <a:r>
              <a:rPr lang="ru-RU" dirty="0"/>
              <a:t>лет</a:t>
            </a:r>
            <a:endParaRPr lang="ru-RU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21285" y="972868"/>
            <a:ext cx="965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ГТО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4088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7AF7B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6403518"/>
              </p:ext>
            </p:extLst>
          </p:nvPr>
        </p:nvGraphicFramePr>
        <p:xfrm>
          <a:off x="477672" y="1557643"/>
          <a:ext cx="9978935" cy="50201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7367"/>
                <a:gridCol w="2888683"/>
                <a:gridCol w="853417"/>
                <a:gridCol w="167237"/>
                <a:gridCol w="961488"/>
                <a:gridCol w="118642"/>
                <a:gridCol w="902013"/>
                <a:gridCol w="976280"/>
                <a:gridCol w="616441"/>
                <a:gridCol w="404215"/>
                <a:gridCol w="843152"/>
              </a:tblGrid>
              <a:tr h="327449">
                <a:tc gridSpan="1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Испытания (тесты) по выбору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2717" marB="32717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1624"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5.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2717" marB="32717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Метание мяча весом 150 г (м)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2717" marB="32717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2717" marB="32717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2717" marB="3271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2717" marB="32717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2717" marB="32717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2717" marB="3271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2717" marB="32717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2717" marB="32717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2717" marB="3271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2717" marB="32717" anchor="b"/>
                </a:tc>
              </a:tr>
              <a:tr h="991282">
                <a:tc rowSpan="3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2717" marB="32717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Бег на лыжах на 2 км (мин., сек.)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2717" marB="32717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14.10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2717" marB="32717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2717" marB="3271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13.50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2717" marB="32717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13.00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2717" marB="32717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2717" marB="3271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14.50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2717" marB="32717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14.30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2717" marB="32717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2717" marB="3271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13.50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2717" marB="32717" anchor="b"/>
                </a:tc>
              </a:tr>
              <a:tr h="3274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или на 3 км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2717" marB="32717" anchor="b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Без учета времени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2717" marB="32717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99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или кросс на 3 км по пресеченной местности*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2717" marB="32717" anchor="b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Без учета времени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2717" marB="32717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1624"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7.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2717" marB="32717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Плавание 50 м (мин., сек.)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2717" marB="3271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Без учета времени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2717" marB="32717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0.50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2717" marB="32717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Без учета времени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2717" marB="32717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1.05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2717" marB="32717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0720"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8.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2717" marB="32717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Наклон вперед из положения стоя с прямыми ногами на полу (достать пол)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2717" marB="32717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Пальцами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2717" marB="32717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Ладонями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2717" marB="32717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Пальцами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2717" marB="32717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Ладонями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2717" marB="32717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4800" y="286877"/>
            <a:ext cx="7124700" cy="12707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126960" rIns="91440" bIns="1713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Нормы ГТО 2015 для школьников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/>
              <a:t>3</a:t>
            </a:r>
            <a:r>
              <a:rPr lang="ru-RU" dirty="0" smtClean="0"/>
              <a:t> </a:t>
            </a:r>
            <a:r>
              <a:rPr lang="ru-RU" dirty="0"/>
              <a:t>ступень – Нормативы ГТО для школьников </a:t>
            </a:r>
            <a:r>
              <a:rPr lang="ru-RU" dirty="0" smtClean="0"/>
              <a:t>11-12 </a:t>
            </a:r>
            <a:r>
              <a:rPr lang="ru-RU" dirty="0"/>
              <a:t>лет</a:t>
            </a:r>
            <a:endParaRPr lang="ru-RU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21285" y="972868"/>
            <a:ext cx="965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ГТО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58989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7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7494111"/>
              </p:ext>
            </p:extLst>
          </p:nvPr>
        </p:nvGraphicFramePr>
        <p:xfrm>
          <a:off x="250722" y="1371599"/>
          <a:ext cx="10264878" cy="52651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3109"/>
                <a:gridCol w="2540709"/>
                <a:gridCol w="2738001"/>
                <a:gridCol w="829485"/>
                <a:gridCol w="992421"/>
                <a:gridCol w="598043"/>
                <a:gridCol w="483250"/>
                <a:gridCol w="799860"/>
              </a:tblGrid>
              <a:tr h="1642458"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9.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116" marB="28116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Стрельба из пневматической винтовки из положения сидя или стоя с опорой локтей о стол или стойку, дистанция 5 м (очки)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116" marB="28116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116" marB="28116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116" marB="28116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116" marB="28116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116" marB="28116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116" marB="28116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116" marB="28116" anchor="b"/>
                </a:tc>
              </a:tr>
              <a:tr h="1198528"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10.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116" marB="28116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Туристический поход с проверкой туристических навыков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116" marB="28116" anchor="b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В соответствии с возрастными требованиями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116" marB="28116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2360"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Кол-во видов испытаний видов (тестов) в возрастной группе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116" marB="28116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116" marB="28116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116" marB="28116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116" marB="28116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116" marB="28116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116" marB="28116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116" marB="28116" anchor="b"/>
                </a:tc>
              </a:tr>
              <a:tr h="853572"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Кол-во испытаний (тестов), которые необходимо выполнить для получения знака отличия Комплекса**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116" marB="28116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116" marB="28116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116" marB="28116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116" marB="28116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116" marB="28116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116" marB="28116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116" marB="28116" anchor="b"/>
                </a:tc>
              </a:tr>
              <a:tr h="327647">
                <a:tc gridSpan="8"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* Для бесснежных районов страны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116" marB="28116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0609">
                <a:tc gridSpan="8"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** При выполнении нормативов для получения знаков отличия Комплекса обязательны испытания (тесты) на силу, быстроту, гибкость и выносливость.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116" marB="28116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4800" y="286877"/>
            <a:ext cx="7124700" cy="12707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126960" rIns="91440" bIns="1713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Нормы ГТО 2015 для школьников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/>
              <a:t>3</a:t>
            </a:r>
            <a:r>
              <a:rPr lang="ru-RU" dirty="0" smtClean="0"/>
              <a:t> </a:t>
            </a:r>
            <a:r>
              <a:rPr lang="ru-RU" dirty="0"/>
              <a:t>ступень – Нормативы ГТО для школьников </a:t>
            </a:r>
            <a:r>
              <a:rPr lang="ru-RU" dirty="0" smtClean="0"/>
              <a:t>11-12 </a:t>
            </a:r>
            <a:r>
              <a:rPr lang="ru-RU" dirty="0"/>
              <a:t>лет</a:t>
            </a:r>
            <a:endParaRPr lang="ru-RU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21285" y="972868"/>
            <a:ext cx="965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ГТО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324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7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4800" y="286877"/>
            <a:ext cx="7124700" cy="12707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126960" rIns="91440" bIns="1713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Нормы ГТО 2015 для школьников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/>
              <a:t>4</a:t>
            </a:r>
            <a:r>
              <a:rPr lang="ru-RU" dirty="0" smtClean="0"/>
              <a:t> </a:t>
            </a:r>
            <a:r>
              <a:rPr lang="ru-RU" dirty="0"/>
              <a:t>ступень – Нормативы ГТО для школьников </a:t>
            </a:r>
            <a:r>
              <a:rPr lang="ru-RU" dirty="0" smtClean="0"/>
              <a:t>13-15 </a:t>
            </a:r>
            <a:r>
              <a:rPr lang="ru-RU" dirty="0"/>
              <a:t>лет</a:t>
            </a:r>
            <a:endParaRPr lang="ru-RU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5783605"/>
              </p:ext>
            </p:extLst>
          </p:nvPr>
        </p:nvGraphicFramePr>
        <p:xfrm>
          <a:off x="450762" y="1313645"/>
          <a:ext cx="9994007" cy="53469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4094"/>
                <a:gridCol w="2833352"/>
                <a:gridCol w="1133341"/>
                <a:gridCol w="1030310"/>
                <a:gridCol w="1167214"/>
                <a:gridCol w="1086589"/>
                <a:gridCol w="1235183"/>
                <a:gridCol w="773924"/>
              </a:tblGrid>
              <a:tr h="272523">
                <a:tc rowSpan="3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Виды испытаний (тесты)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Возраст 13-15 лет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5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Мальчики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Девочки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5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бронзовый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" marR="3408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серебряный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" marR="3408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золотой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" marR="3408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бронзовый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" marR="3408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серебряный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" marR="3408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золотой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8" marR="3408" marT="20448" marB="20448" anchor="b"/>
                </a:tc>
              </a:tr>
              <a:tr h="272523">
                <a:tc gridSpan="8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Обязательные испытания (тесты)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523"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Бег на 60 м (сек.)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10,0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9,7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8,7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10,9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10,6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9,6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</a:tr>
              <a:tr h="319464">
                <a:tc row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Бег на 2 км (мин., сек.)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9.55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9.30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9.00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12.10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11.40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11.00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</a:tr>
              <a:tr h="319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или на 3 км (мин., сек.)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Без учета времени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</a:tr>
              <a:tr h="503691">
                <a:tc row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Прыжок в длину с разбега (см)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330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350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390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280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290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330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</a:tr>
              <a:tr h="612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или прыжок в длину с места толчком двумя ногами (см)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175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185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150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155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175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</a:tr>
              <a:tr h="734859">
                <a:tc rowSpan="3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Подтягивание из виса на высокой перекладине (кол-во раз)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20448" marB="20448" anchor="b"/>
                </a:tc>
              </a:tr>
              <a:tr h="7593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или подтягивание из виса лежа на низкой перекладине (кол-во раз)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</a:tr>
              <a:tr h="7348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или сгибание и разгибание рук упоре лежа на полу (кол-во раз)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0448" marB="20448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921285" y="972868"/>
            <a:ext cx="965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ГТО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8831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7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4800" y="286877"/>
            <a:ext cx="7124700" cy="12707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126960" rIns="91440" bIns="1713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Нормы ГТО 2015 для школьников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/>
              <a:t>4</a:t>
            </a:r>
            <a:r>
              <a:rPr lang="ru-RU" dirty="0" smtClean="0"/>
              <a:t> </a:t>
            </a:r>
            <a:r>
              <a:rPr lang="ru-RU" dirty="0"/>
              <a:t>ступень – Нормативы ГТО для школьников </a:t>
            </a:r>
            <a:r>
              <a:rPr lang="ru-RU" dirty="0" smtClean="0"/>
              <a:t>13-15 </a:t>
            </a:r>
            <a:r>
              <a:rPr lang="ru-RU" dirty="0"/>
              <a:t>лет</a:t>
            </a:r>
            <a:endParaRPr lang="ru-RU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346450"/>
              </p:ext>
            </p:extLst>
          </p:nvPr>
        </p:nvGraphicFramePr>
        <p:xfrm>
          <a:off x="412118" y="1237317"/>
          <a:ext cx="10019768" cy="5463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9403"/>
                <a:gridCol w="3966693"/>
                <a:gridCol w="476518"/>
                <a:gridCol w="77270"/>
                <a:gridCol w="862888"/>
                <a:gridCol w="1171978"/>
                <a:gridCol w="1068946"/>
                <a:gridCol w="653601"/>
                <a:gridCol w="1252471"/>
              </a:tblGrid>
              <a:tr h="720272"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5.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Поднимание туловища из положения лежа на спине (кол-во раз 1 мин.)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30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36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</a:tr>
              <a:tr h="695459"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Наклон вперед из положения стоя с прямыми ногами на полу (достать пол)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Пальцами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Ладонями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Пальцами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Ладонями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</a:tr>
              <a:tr h="141753">
                <a:tc gridSpan="9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Испытания (тесты) по выбору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7981"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7.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Метание мяча весом 150 г (м)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30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35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40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</a:tr>
              <a:tr h="337451">
                <a:tc rowSpan="3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8.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Бег на лыжах на 3 км (мин., сек.)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18.45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17.45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16.30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22.30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21.30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19.30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</a:tr>
              <a:tr h="2679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или на 5 км (мин., сек.)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28.00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27.15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26.00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</a:tr>
              <a:tr h="4236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или кросс на 3 км по пересеченной местности*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Без учета времени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7981"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9.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Плавание на 50 м (мин., сек.)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Без учета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0.43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Без учета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1.05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</a:tr>
              <a:tr h="1113048">
                <a:tc row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10.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Стрельба из пневматической винтовки из положения сидя или стоя с опорой локтей о стол или стойку, дистанция 10 м (очки)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</a:tr>
              <a:tr h="1113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или из электронного оружия из положения сидя или стоя с опорой локтей о стол или стойку, дистанция — 10 м (очки)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30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4058" marB="14058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921285" y="972868"/>
            <a:ext cx="965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ГТО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7238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7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4800" y="286877"/>
            <a:ext cx="7124700" cy="12707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126960" rIns="91440" bIns="1713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Нормы ГТО 2015 для школьников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/>
              <a:t>4</a:t>
            </a:r>
            <a:r>
              <a:rPr lang="ru-RU" dirty="0" smtClean="0"/>
              <a:t> </a:t>
            </a:r>
            <a:r>
              <a:rPr lang="ru-RU" dirty="0"/>
              <a:t>ступень – Нормативы ГТО для школьников </a:t>
            </a:r>
            <a:r>
              <a:rPr lang="ru-RU" dirty="0" smtClean="0"/>
              <a:t>13-15 </a:t>
            </a:r>
            <a:r>
              <a:rPr lang="ru-RU" dirty="0"/>
              <a:t>лет</a:t>
            </a:r>
            <a:endParaRPr lang="ru-RU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0573659"/>
              </p:ext>
            </p:extLst>
          </p:nvPr>
        </p:nvGraphicFramePr>
        <p:xfrm>
          <a:off x="412120" y="1455313"/>
          <a:ext cx="10032648" cy="46056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5159"/>
                <a:gridCol w="1993003"/>
                <a:gridCol w="1254081"/>
                <a:gridCol w="1254081"/>
                <a:gridCol w="1254081"/>
                <a:gridCol w="1254081"/>
                <a:gridCol w="1254081"/>
                <a:gridCol w="1254081"/>
              </a:tblGrid>
              <a:tr h="1159098"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11.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633" marB="48633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Туристический поход с проверкой туристических навыков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633" marB="48633" anchor="b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В соответствии с возрастными требованиями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633" marB="48633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1317"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Кол-во видов испытаний видов (тестов) в возрастной группе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633" marB="48633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633" marB="48633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633" marB="48633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633" marB="48633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633" marB="48633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633" marB="48633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633" marB="48633" anchor="b"/>
                </a:tc>
              </a:tr>
              <a:tr h="1381002"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Кол-во испытаний (тестов), которые необходимо выполнить для получения знака отличия Комплекса**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633" marB="48633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633" marB="48633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633" marB="48633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633" marB="48633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633" marB="48633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633" marB="48633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633" marB="48633" anchor="b"/>
                </a:tc>
              </a:tr>
              <a:tr h="342261">
                <a:tc gridSpan="8"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* Для бесснежных районов страны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633" marB="48633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1947">
                <a:tc gridSpan="8"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** При выполнении нормативов для получения знаков отличия Комплекса обязательны испытания (тесты) на силу, быстроту, гибкость и выносливость.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8633" marB="48633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921285" y="972868"/>
            <a:ext cx="965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ГТО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424659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7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4800" y="286877"/>
            <a:ext cx="7124700" cy="12707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126960" rIns="91440" bIns="1713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Нормы ГТО 2015 для школьников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/>
              <a:t>5</a:t>
            </a:r>
            <a:r>
              <a:rPr lang="ru-RU" dirty="0" smtClean="0"/>
              <a:t> </a:t>
            </a:r>
            <a:r>
              <a:rPr lang="ru-RU" dirty="0"/>
              <a:t>ступень – Нормативы ГТО для школьников </a:t>
            </a:r>
            <a:r>
              <a:rPr lang="ru-RU" dirty="0" smtClean="0"/>
              <a:t>16-17 </a:t>
            </a:r>
            <a:r>
              <a:rPr lang="ru-RU" dirty="0"/>
              <a:t>лет</a:t>
            </a:r>
            <a:endParaRPr lang="ru-RU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0268062"/>
              </p:ext>
            </p:extLst>
          </p:nvPr>
        </p:nvGraphicFramePr>
        <p:xfrm>
          <a:off x="437885" y="1339402"/>
          <a:ext cx="10006880" cy="53962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9546"/>
                <a:gridCol w="2859110"/>
                <a:gridCol w="1043189"/>
                <a:gridCol w="1249250"/>
                <a:gridCol w="991674"/>
                <a:gridCol w="1120461"/>
                <a:gridCol w="1159099"/>
                <a:gridCol w="1004551"/>
              </a:tblGrid>
              <a:tr h="278289">
                <a:tc rowSpan="3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Виды испытаний (тесты)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Возраст 16-17 лет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5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Юноши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Девушки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3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бронзовый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18941" marB="1894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серебряный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18941" marB="1894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золотой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18941" marB="1894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бронзовый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18941" marB="1894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серебряный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18941" marB="1894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золотой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7" marR="3157" marT="18941" marB="18941" anchor="b"/>
                </a:tc>
              </a:tr>
              <a:tr h="278289">
                <a:tc gridSpan="8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Обязательные испытания (тесты)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695"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Бег на 100 м (сек.)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14,6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14,3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13,8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18,0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17,6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16,3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</a:tr>
              <a:tr h="365695">
                <a:tc row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Бег на 2 км (мин., сек.)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9.20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8.50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7.50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11.50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11.20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9.50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</a:tr>
              <a:tr h="3656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или на 3 км (мин., сек.)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15.10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14.40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13.10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</a:tr>
              <a:tr h="419836">
                <a:tc row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Прыжок в длину с разбега (см)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360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380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440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310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320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360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</a:tr>
              <a:tr h="579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или прыжок в длину с места толчком двумя ногами (см)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230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160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170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185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</a:tr>
              <a:tr h="578478">
                <a:tc rowSpan="4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Подтягивание из виса на высокой перекладине (кол-во раз)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18941" marB="18941" anchor="b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18941" marB="18941" anchor="b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18941" marB="18941" anchor="b"/>
                </a:tc>
              </a:tr>
              <a:tr h="3090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или рывок гири (кол-во раз)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18941" marB="18941" anchor="b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18941" marB="18941" anchor="b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18941" marB="18941" anchor="b"/>
                </a:tc>
              </a:tr>
              <a:tr h="7696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или подтягивание из виса лежа на низкой перекладине (кол-во раз)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</a:tr>
              <a:tr h="5409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или сгибание и разгибание рук упоре лежа на полу (кол-во раз)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8941" marB="18941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921285" y="972868"/>
            <a:ext cx="965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ГТО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53760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374074"/>
            <a:ext cx="9613861" cy="969818"/>
          </a:xfrm>
        </p:spPr>
        <p:txBody>
          <a:bodyPr/>
          <a:lstStyle/>
          <a:p>
            <a:r>
              <a:rPr lang="ru-RU" dirty="0" smtClean="0"/>
              <a:t>Цели и задачи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0321" y="1219200"/>
            <a:ext cx="9613861" cy="5375563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ru-RU" sz="4000" dirty="0" smtClean="0"/>
              <a:t>1. Изучить и проанализировать исторические этапы возникновения и развития спортивного комплекса ГТО в нашей стране.</a:t>
            </a:r>
          </a:p>
          <a:p>
            <a:endParaRPr lang="ru-RU" sz="4000" dirty="0" smtClean="0"/>
          </a:p>
          <a:p>
            <a:pPr>
              <a:lnSpc>
                <a:spcPct val="120000"/>
              </a:lnSpc>
            </a:pPr>
            <a:r>
              <a:rPr lang="ru-RU" sz="4000" dirty="0" smtClean="0"/>
              <a:t>2. Показать важную роль , которую оказал  комплекс ГТО на укрепление здоровья и нравственности молодого поколения СССР в деле построения экономики, победы на фронтах Великой Отечественной войны, восстановления страны.</a:t>
            </a:r>
          </a:p>
          <a:p>
            <a:endParaRPr lang="ru-RU" sz="4000" dirty="0" smtClean="0"/>
          </a:p>
          <a:p>
            <a:r>
              <a:rPr lang="ru-RU" sz="4000" dirty="0" smtClean="0"/>
              <a:t>3. Изучить содержание комплекса ГТО.</a:t>
            </a:r>
          </a:p>
          <a:p>
            <a:endParaRPr lang="ru-RU" sz="4000" dirty="0" smtClean="0"/>
          </a:p>
          <a:p>
            <a:r>
              <a:rPr lang="ru-RU" sz="4000" dirty="0" smtClean="0"/>
              <a:t>4. Рассказать о возрождении комплекса ГТО на современном этапе.</a:t>
            </a:r>
          </a:p>
          <a:p>
            <a:endParaRPr lang="ru-RU" sz="4000" dirty="0" smtClean="0"/>
          </a:p>
          <a:p>
            <a:pPr>
              <a:lnSpc>
                <a:spcPct val="120000"/>
              </a:lnSpc>
            </a:pPr>
            <a:r>
              <a:rPr lang="ru-RU" sz="4000" dirty="0" smtClean="0"/>
              <a:t>5. Показать преимущества, которые дает комплекс значкистам ГТО в наши дни в укреплении здоровья, при поступлении в вуз, при повышении по службе.</a:t>
            </a:r>
          </a:p>
          <a:p>
            <a:pPr>
              <a:lnSpc>
                <a:spcPct val="120000"/>
              </a:lnSpc>
            </a:pPr>
            <a:r>
              <a:rPr lang="ru-RU" sz="4000" dirty="0" smtClean="0"/>
              <a:t>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7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4800" y="286877"/>
            <a:ext cx="7124700" cy="12707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126960" rIns="91440" bIns="1713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Нормы ГТО 2015 для школьников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/>
              <a:t>5</a:t>
            </a:r>
            <a:r>
              <a:rPr lang="ru-RU" dirty="0" smtClean="0"/>
              <a:t> </a:t>
            </a:r>
            <a:r>
              <a:rPr lang="ru-RU" dirty="0"/>
              <a:t>ступень – Нормативы ГТО для школьников </a:t>
            </a:r>
            <a:r>
              <a:rPr lang="ru-RU" dirty="0" smtClean="0"/>
              <a:t>16-17 </a:t>
            </a:r>
            <a:r>
              <a:rPr lang="ru-RU" dirty="0"/>
              <a:t>лет</a:t>
            </a:r>
            <a:endParaRPr lang="ru-RU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3632671"/>
              </p:ext>
            </p:extLst>
          </p:nvPr>
        </p:nvGraphicFramePr>
        <p:xfrm>
          <a:off x="425004" y="1396501"/>
          <a:ext cx="10058400" cy="51241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0759"/>
                <a:gridCol w="4430333"/>
                <a:gridCol w="927279"/>
                <a:gridCol w="940157"/>
                <a:gridCol w="769872"/>
                <a:gridCol w="25400"/>
                <a:gridCol w="930497"/>
                <a:gridCol w="326803"/>
                <a:gridCol w="510324"/>
                <a:gridCol w="746976"/>
              </a:tblGrid>
              <a:tr h="998627"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5.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Поднимание туловища из положения лежа на спине (кол-во раз 1 мин.)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30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40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50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30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40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</a:tr>
              <a:tr h="1004894"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 6.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Наклон вперед из положения стоя с прямыми ногами на гимнастической скамье (см)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+6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+8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+13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+7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+9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+16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</a:tr>
              <a:tr h="225009">
                <a:tc gridSpan="10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Испытания (тесты) по выбору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2986">
                <a:tc row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7.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Метание спортивного снаряда весом 700 г (м)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38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</a:tr>
              <a:tr h="2845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или весом 500 г (м)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</a:tr>
              <a:tr h="427343">
                <a:tc rowSpan="4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8.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Бег на лыжах на 3 км (мин., сек.)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19.15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18.45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17.30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</a:tr>
              <a:tr h="2845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или на 5 км (мин., сек.)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25.40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25.00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23.40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</a:tr>
              <a:tr h="5701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или кросс на 3 км по пересеченной местности*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Без учета времени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01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или кросс на 5 км по пересеченной местности*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Без учета времени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170" marB="2117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921285" y="972868"/>
            <a:ext cx="965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ГТО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61405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7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4800" y="286877"/>
            <a:ext cx="7124700" cy="12707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126960" rIns="91440" bIns="1713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Нормы ГТО 2015 для школьников</a:t>
            </a:r>
            <a:endParaRPr kumimoji="0" lang="ru-RU" sz="1100" b="1" i="0" u="none" strike="noStrike" cap="none" normalizeH="0" baseline="0" dirty="0" smtClean="0">
              <a:ln>
                <a:noFill/>
              </a:ln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/>
              <a:t>5</a:t>
            </a:r>
            <a:r>
              <a:rPr lang="ru-RU" dirty="0" smtClean="0"/>
              <a:t> </a:t>
            </a:r>
            <a:r>
              <a:rPr lang="ru-RU" dirty="0"/>
              <a:t>ступень – Нормативы ГТО для школьников </a:t>
            </a:r>
            <a:r>
              <a:rPr lang="ru-RU" dirty="0" smtClean="0"/>
              <a:t>16-17 </a:t>
            </a:r>
            <a:r>
              <a:rPr lang="ru-RU" dirty="0"/>
              <a:t>лет</a:t>
            </a:r>
            <a:endParaRPr lang="ru-RU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8751339"/>
              </p:ext>
            </p:extLst>
          </p:nvPr>
        </p:nvGraphicFramePr>
        <p:xfrm>
          <a:off x="412117" y="1557643"/>
          <a:ext cx="10019768" cy="48886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3798"/>
                <a:gridCol w="3863662"/>
                <a:gridCol w="1275009"/>
                <a:gridCol w="1004552"/>
                <a:gridCol w="785611"/>
                <a:gridCol w="914400"/>
                <a:gridCol w="901521"/>
                <a:gridCol w="721215"/>
              </a:tblGrid>
              <a:tr h="388732"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9.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994" marB="1799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Плавание на 50 м (мин., сек.)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994" marB="17994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Без учета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994" marB="17994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0.41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994" marB="17994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Без учета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994" marB="17994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1.10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994" marB="17994" anchor="b"/>
                </a:tc>
              </a:tr>
              <a:tr h="1002185">
                <a:tc row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10.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994" marB="1799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Стрельба из пневматической винтовки из положения сидя или стоя с опорой локтей о стол или стойку, дистанция — 10 м (очки)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994" marB="179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994" marB="179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994" marB="179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994" marB="179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994" marB="179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994" marB="179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994" marB="17994" anchor="b"/>
                </a:tc>
              </a:tr>
              <a:tr h="9401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или из электронного оружия из положения сидя или стоя с опорой локтей о стол или стойку, дистанция — 10 м (очки)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994" marB="179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994" marB="179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994" marB="179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30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994" marB="179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994" marB="179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25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994" marB="179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994" marB="17994" anchor="b"/>
                </a:tc>
              </a:tr>
              <a:tr h="584844"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11.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994" marB="17994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Туристический поход с проверкой туристических навыков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994" marB="17994" anchor="b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В соответствии с возрастными требованиями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994" marB="17994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732"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Кол-во видов испытаний видов (тестов) в возрастной группе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994" marB="17994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994" marB="179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994" marB="179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994" marB="179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994" marB="179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994" marB="179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11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994" marB="17994" anchor="b"/>
                </a:tc>
              </a:tr>
              <a:tr h="584844">
                <a:tc gridSpan="2"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Кол-во испытаний (тестов), которые необходимо выполнить для получения знака отличия Комплекса**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994" marB="17994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994" marB="179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994" marB="179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994" marB="179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994" marB="179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994" marB="179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994" marB="17994" anchor="b"/>
                </a:tc>
              </a:tr>
              <a:tr h="250757">
                <a:tc gridSpan="8"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* Для бесснежных районов страны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994" marB="17994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757">
                <a:tc gridSpan="8"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** При выполнении нормативов для получения знаков отличия Комплекса обязательны испытания (тесты) на силу, быстроту, гибкость и выносливость.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994" marB="17994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921285" y="972868"/>
            <a:ext cx="965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ГТО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41564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157" y="221673"/>
            <a:ext cx="11012915" cy="1702392"/>
          </a:xfrm>
        </p:spPr>
        <p:txBody>
          <a:bodyPr/>
          <a:lstStyle/>
          <a:p>
            <a:pPr algn="ctr"/>
            <a:r>
              <a:rPr lang="ru-RU" dirty="0" smtClean="0"/>
              <a:t>Заключение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0321" y="1163782"/>
            <a:ext cx="11179169" cy="551410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Таким образом, в результате проделанной работы можно сделать следующие выводы:</a:t>
            </a:r>
          </a:p>
          <a:p>
            <a:pPr lvl="0" algn="just"/>
            <a:r>
              <a:rPr lang="ru-RU" dirty="0" smtClean="0"/>
              <a:t>1).    Найдены, проанализированы, систематизированы материалы по историческим этапам развития  спортивного комплекса ГТО.</a:t>
            </a:r>
          </a:p>
          <a:p>
            <a:pPr lvl="0" algn="just"/>
            <a:r>
              <a:rPr lang="ru-RU" dirty="0" smtClean="0"/>
              <a:t>2). Показано, что в 30-е годы  прошлого столетия в нашей стране комплекс ГТО сыграл очень большую роль в воспитании патриотизма молодого населения развивающейся советской страны, ведь в него входили не только физкультурные мероприятия, но и глубокое изучение истории спорта, военного дела, основных правил проведения спортивных игр и судейства.</a:t>
            </a:r>
          </a:p>
          <a:p>
            <a:pPr lvl="0" algn="just"/>
            <a:r>
              <a:rPr lang="ru-RU" dirty="0" smtClean="0"/>
              <a:t>3) Представлены изображения значков ГТО  с 30-х годов прошлого столетия по настоящее время. Рассказано об их обладателях.</a:t>
            </a:r>
          </a:p>
          <a:p>
            <a:pPr lvl="0" algn="just"/>
            <a:r>
              <a:rPr lang="ru-RU" dirty="0" smtClean="0"/>
              <a:t>4) Определено, что Россия вовсе не одинока в сдаче спортивных норм: аналоги советского ГТО действуют в самых разных странах.</a:t>
            </a:r>
          </a:p>
          <a:p>
            <a:pPr lvl="0" algn="just"/>
            <a:r>
              <a:rPr lang="ru-RU" dirty="0" smtClean="0"/>
              <a:t>5) Показано, что Российское Правительство заботится о  здоровье нации  и нравственности подрастающего поколения. Президент В. В. Путин вышел к правительству с предложением о возрождении комплекса «Готов к труду и обороне», подписав соответствующий указ.</a:t>
            </a:r>
          </a:p>
          <a:p>
            <a:pPr algn="just"/>
            <a:r>
              <a:rPr lang="ru-RU" dirty="0" smtClean="0"/>
              <a:t> 6) Решено сохранить и старое название "Готов к труду и обороне" как       дань традициям нашей национальной истории.</a:t>
            </a:r>
          </a:p>
          <a:p>
            <a:pPr algn="just"/>
            <a:r>
              <a:rPr lang="ru-RU" dirty="0" smtClean="0"/>
              <a:t>А также: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0321" y="484909"/>
            <a:ext cx="9613861" cy="5223164"/>
          </a:xfrm>
        </p:spPr>
        <p:txBody>
          <a:bodyPr>
            <a:normAutofit fontScale="25000" lnSpcReduction="20000"/>
          </a:bodyPr>
          <a:lstStyle/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r>
              <a:rPr lang="ru-RU" sz="9600" dirty="0" smtClean="0"/>
              <a:t>Найдены и представлены важные для школьников данные:</a:t>
            </a:r>
          </a:p>
          <a:p>
            <a:pPr lvl="0"/>
            <a:r>
              <a:rPr lang="ru-RU" sz="9600" dirty="0" smtClean="0"/>
              <a:t>С 1 сентября 2015 года во всех российских школах, ВУЗах и организациях сдача норм ГТО станет обязательной.</a:t>
            </a:r>
          </a:p>
          <a:p>
            <a:pPr lvl="0"/>
            <a:r>
              <a:rPr lang="ru-RU" sz="9600" dirty="0" smtClean="0"/>
              <a:t>В 2017 году, как планируется, к сдаче норм привлекут и взрослых людей.</a:t>
            </a:r>
          </a:p>
          <a:p>
            <a:pPr lvl="0"/>
            <a:r>
              <a:rPr lang="ru-RU" sz="9600" dirty="0" smtClean="0"/>
              <a:t>Школьнику, например, знак поможет поступить в престижный вуз. Это уже не предположения, а факты.</a:t>
            </a:r>
          </a:p>
          <a:p>
            <a:pPr lvl="0"/>
            <a:r>
              <a:rPr lang="ru-RU" sz="9600" dirty="0" smtClean="0"/>
              <a:t>Многие вузы в опубликованных правилах приема прямо гарантируют надбавку тем абитуриентам, у кого на груди такой значок, например,  любая ступень комплекса ГТО даст поступающему 1 балл в плюс.</a:t>
            </a:r>
          </a:p>
          <a:p>
            <a:pPr lvl="0"/>
            <a:r>
              <a:rPr lang="ru-RU" sz="9600" dirty="0" smtClean="0"/>
              <a:t>Также студентам-значкистам могут быть обещаны повышенные стипендии, а взрослым людям надбавки к зарплате и даже повышения по службе.</a:t>
            </a:r>
          </a:p>
          <a:p>
            <a:r>
              <a:rPr lang="ru-RU" sz="5000" dirty="0" smtClean="0"/>
              <a:t> </a:t>
            </a:r>
          </a:p>
          <a:p>
            <a:r>
              <a:rPr lang="ru-RU" sz="3600" dirty="0" smtClean="0"/>
              <a:t> </a:t>
            </a:r>
          </a:p>
          <a:p>
            <a:r>
              <a:rPr lang="ru-RU" sz="3600" dirty="0" smtClean="0"/>
              <a:t> </a:t>
            </a:r>
          </a:p>
          <a:p>
            <a:r>
              <a:rPr lang="ru-RU" sz="36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0417" name="Object 1"/>
          <p:cNvGraphicFramePr>
            <a:graphicFrameLocks noChangeAspect="1"/>
          </p:cNvGraphicFramePr>
          <p:nvPr/>
        </p:nvGraphicFramePr>
        <p:xfrm>
          <a:off x="1650380" y="401445"/>
          <a:ext cx="9010185" cy="5843238"/>
        </p:xfrm>
        <a:graphic>
          <a:graphicData uri="http://schemas.openxmlformats.org/presentationml/2006/ole">
            <p:oleObj spid="_x0000_s60417" name="Slide" r:id="rId4" imgW="6094535" imgH="3427323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7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нформационный порта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8505" y="608799"/>
            <a:ext cx="3974991" cy="285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138670" y="1468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8458" y="3991582"/>
            <a:ext cx="11390105" cy="2615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Готов к труду́ и обороне СССР (ГТО)</a:t>
            </a:r>
            <a:r>
              <a:rPr lang="ru-RU" dirty="0"/>
              <a:t> — программа физкультурной подготовки в общеобразовательных, профессиональных и спортивных организациях в СССР, основополагающая в единой и поддерживаемой государством системе патриотического воспитания молодёжи.</a:t>
            </a:r>
          </a:p>
          <a:p>
            <a:r>
              <a:rPr lang="ru-RU" dirty="0"/>
              <a:t>Развитие физической культуры и обучение населения военным навыкам становятся в СССР приоритетными задачами, выполнение которых контролируется первыми лицами государства. В первый же год советской власти ВЦИК РСФСР принимает декрет «Об обязательном обучении военному искусству». Начиная с апреля 1918 года мужчины и женщины от 18 до 40 лет, обязаны обучаться военному делу по месту работы.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947043" y="978794"/>
            <a:ext cx="1103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ГТО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15448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7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начок Активист ОСОАВИАХИМ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427" y="633346"/>
            <a:ext cx="264922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76538" y="633346"/>
            <a:ext cx="6722775" cy="311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1927 году в СССР создается самая крупная </a:t>
            </a:r>
            <a:r>
              <a:rPr lang="ru-RU" dirty="0" smtClean="0"/>
              <a:t>                       из специализированных общественных </a:t>
            </a:r>
            <a:r>
              <a:rPr lang="ru-RU" dirty="0"/>
              <a:t>организаций</a:t>
            </a:r>
          </a:p>
          <a:p>
            <a:r>
              <a:rPr lang="ru-RU" dirty="0"/>
              <a:t> – Общество содействия обороне, авиационному </a:t>
            </a:r>
            <a:r>
              <a:rPr lang="ru-RU" dirty="0" smtClean="0"/>
              <a:t>                   и химическому </a:t>
            </a:r>
            <a:r>
              <a:rPr lang="ru-RU" dirty="0"/>
              <a:t>строительству (ОСОАВИАХИМ).</a:t>
            </a:r>
          </a:p>
          <a:p>
            <a:r>
              <a:rPr lang="ru-RU" dirty="0"/>
              <a:t>Уже к началу 1928 года эта организация насчитывает </a:t>
            </a:r>
            <a:r>
              <a:rPr lang="ru-RU" dirty="0" smtClean="0"/>
              <a:t>около </a:t>
            </a:r>
            <a:r>
              <a:rPr lang="ru-RU" dirty="0"/>
              <a:t>2 млн. человек. </a:t>
            </a:r>
          </a:p>
          <a:p>
            <a:r>
              <a:rPr lang="ru-RU" dirty="0"/>
              <a:t>По всей стране под эгидой </a:t>
            </a:r>
            <a:r>
              <a:rPr lang="ru-RU" dirty="0" err="1" smtClean="0"/>
              <a:t>ОСОАВИАХИМастроятся</a:t>
            </a:r>
            <a:r>
              <a:rPr lang="ru-RU" dirty="0" smtClean="0"/>
              <a:t> </a:t>
            </a:r>
            <a:r>
              <a:rPr lang="ru-RU" dirty="0"/>
              <a:t>тиры, стрельбища, создаются аэроклубы </a:t>
            </a:r>
            <a:r>
              <a:rPr lang="ru-RU" dirty="0" smtClean="0"/>
              <a:t>и </a:t>
            </a:r>
            <a:r>
              <a:rPr lang="ru-RU" dirty="0"/>
              <a:t>военно-спортивные кружки, где молодежь проходит подготовку </a:t>
            </a:r>
            <a:r>
              <a:rPr lang="ru-RU" dirty="0" smtClean="0"/>
              <a:t>по </a:t>
            </a:r>
            <a:r>
              <a:rPr lang="ru-RU" dirty="0"/>
              <a:t>таким специальностям, как радист, телеграфист, парашютист, </a:t>
            </a:r>
            <a:r>
              <a:rPr lang="ru-RU" dirty="0" smtClean="0"/>
              <a:t>моторист</a:t>
            </a:r>
            <a:r>
              <a:rPr lang="ru-RU" dirty="0"/>
              <a:t>, санитар, медсестра, пилот и др.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6517" y="4572000"/>
            <a:ext cx="113720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1930 году был подготовлен, одобрен и утверждён высшими органами страны комплекс Готов к Труду и Обороне и принят всеми физкультурными организациями страны к исполнению. Он был направлен </a:t>
            </a:r>
            <a:r>
              <a:rPr lang="ru-RU" dirty="0" smtClean="0"/>
              <a:t>  на </a:t>
            </a:r>
            <a:r>
              <a:rPr lang="ru-RU" dirty="0"/>
              <a:t>воспитание всесторонне развитой молодёжи, подготовку её к труду и обороне. Выполнившие все нормативы комплекса награждались значками ГТО и получали звание «Лучшего физкультурника СССР». Уже в следующем году </a:t>
            </a:r>
            <a:r>
              <a:rPr lang="ru-RU" dirty="0" smtClean="0"/>
              <a:t>в </a:t>
            </a:r>
            <a:r>
              <a:rPr lang="ru-RU" dirty="0"/>
              <a:t>Колонном зале Москвы в торжественной обстановке лучшим были вручены первые 50 значков </a:t>
            </a:r>
            <a:r>
              <a:rPr lang="ru-RU" dirty="0" smtClean="0"/>
              <a:t>и грамоты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959921" y="965916"/>
            <a:ext cx="965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ГТО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05464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7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upload.wikimedia.org/wikipedia/commons/7/72/%D0%93%D0%BE%D1%82%D0%BE%D0%B2_%D0%BA_%D1%82%D1%80%D1%83%D0%B4%D1%83_%D0%B8_%D0%BE%D0%B1%D0%BE%D1%80%D0%BE%D0%BD%D0%B5_%D0%A1%D0%A1%D0%A1%D0%A0_30th_anniversar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911" y="309093"/>
            <a:ext cx="1785620" cy="202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49410" y="2610683"/>
            <a:ext cx="116279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1931 году вводится Всесоюзный физкультурный комплекс «Готов к труду и обороне СССР» (ГТО), который становится программной и нормативной основой системы физического воспитания для всей страны. Цель вводимого комплекса – «дальнейшее повышение уровня физического воспитания и мобилизационной готовности советского народа, в первую очередь молодого поколения…». Основное содержание комплекса ГТО было ориентировано на качественную физическую подготовку сотен миллионов советских людей.</a:t>
            </a:r>
          </a:p>
          <a:p>
            <a:r>
              <a:rPr lang="ru-RU" dirty="0"/>
              <a:t>К обязательным занятиям привлекаются все учащиеся общеобразовательных школ, профессионально-технических, средних специальных и высших учебных заведений, личный состав Вооружённых Сил СССР, милиции и некоторых других организаций. Желающие заниматься физкультурой и спортом в </a:t>
            </a:r>
            <a:r>
              <a:rPr lang="ru-RU" dirty="0" smtClean="0"/>
              <a:t>свободное   от </a:t>
            </a:r>
            <a:r>
              <a:rPr lang="ru-RU" dirty="0"/>
              <a:t>работы и учёбы время посещают учебно-тренировочные занятия и участвуют в спортивных </a:t>
            </a:r>
            <a:r>
              <a:rPr lang="ru-RU" dirty="0" smtClean="0"/>
              <a:t>соревнованиях. В </a:t>
            </a:r>
            <a:r>
              <a:rPr lang="ru-RU" dirty="0"/>
              <a:t>зависимости от уровня достижений сдающие нормативы каждой ступени награждаются золотым или серебряным значком «ГТО», выполняющие нормативы в течение ряда лет — «Почётным значком ГТО</a:t>
            </a:r>
            <a:r>
              <a:rPr lang="ru-RU" dirty="0" smtClean="0"/>
              <a:t>».  </a:t>
            </a:r>
            <a:r>
              <a:rPr lang="ru-RU" dirty="0"/>
              <a:t>Для коллективов физкультуры предприятий, учреждений, организаций, добившихся особых успехов </a:t>
            </a:r>
            <a:r>
              <a:rPr lang="ru-RU" dirty="0" smtClean="0"/>
              <a:t>по </a:t>
            </a:r>
            <a:r>
              <a:rPr lang="ru-RU" dirty="0"/>
              <a:t>внедрению комплекса ГТО, учреждается специальный знак отличия - «За успехи </a:t>
            </a:r>
            <a:r>
              <a:rPr lang="ru-RU" dirty="0" smtClean="0"/>
              <a:t>   в </a:t>
            </a:r>
            <a:r>
              <a:rPr lang="ru-RU" dirty="0"/>
              <a:t>работе по комплексу ГТО».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Рисунок 3" descr="https://upload.wikimedia.org/wikipedia/commons/c/c3/GTO_With_Honors_badg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3443" y="365925"/>
            <a:ext cx="1945640" cy="191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76698" y="1059355"/>
            <a:ext cx="2462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Знак ГТО 1 ступени введенный в 1930 году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417" y="711634"/>
            <a:ext cx="2653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Значок «Отличник ГТО». Присуждался </a:t>
            </a:r>
            <a:r>
              <a:rPr lang="ru-RU" sz="1400" dirty="0" smtClean="0"/>
              <a:t>сдавшим                                                                                                                                       </a:t>
            </a:r>
            <a:r>
              <a:rPr lang="ru-RU" sz="1400" dirty="0"/>
              <a:t>нормативы на золотой значок IV </a:t>
            </a:r>
            <a:r>
              <a:rPr lang="ru-RU" sz="1400" dirty="0" smtClean="0"/>
              <a:t>ступени                                                                                             </a:t>
            </a:r>
            <a:r>
              <a:rPr lang="ru-RU" sz="1400" dirty="0"/>
              <a:t>«Физическое совершенство» </a:t>
            </a:r>
          </a:p>
          <a:p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0933043" y="997800"/>
            <a:ext cx="965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ГТО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28014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7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197" y="714591"/>
            <a:ext cx="10022023" cy="1101330"/>
          </a:xfrm>
        </p:spPr>
        <p:txBody>
          <a:bodyPr>
            <a:normAutofit/>
          </a:bodyPr>
          <a:lstStyle/>
          <a:p>
            <a:r>
              <a:rPr lang="ru-RU" sz="2000" dirty="0"/>
              <a:t>Комплекс ГТО стал популярным среди населения и особенно </a:t>
            </a:r>
            <a:r>
              <a:rPr lang="ru-RU" sz="2000" dirty="0" smtClean="0"/>
              <a:t>среди молодежи</a:t>
            </a:r>
            <a:r>
              <a:rPr lang="ru-RU" sz="2000" dirty="0"/>
              <a:t>. Носить значок ГТО становится престижным.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0921285" y="972868"/>
            <a:ext cx="965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ГТО</a:t>
            </a:r>
            <a:endParaRPr lang="ru-RU" sz="3200" dirty="0"/>
          </a:p>
        </p:txBody>
      </p:sp>
      <p:pic>
        <p:nvPicPr>
          <p:cNvPr id="4" name="Рисунок 3" descr="http://www.smsport.ru/image/gto/tn_otlichnik_BGTO_1940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7771" y="2290830"/>
            <a:ext cx="99441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smsport.ru/image/gto/tn_099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27771" y="4480137"/>
            <a:ext cx="99441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35622" y="3581029"/>
            <a:ext cx="27787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Значок «Отличник БГТО», 1940 год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6351" y="5793487"/>
            <a:ext cx="29995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Значок ГТО 1 ступени, 1940 год</a:t>
            </a:r>
            <a:endParaRPr lang="ru-RU" sz="1200" dirty="0"/>
          </a:p>
        </p:txBody>
      </p:sp>
      <p:pic>
        <p:nvPicPr>
          <p:cNvPr id="9" name="Рисунок 8" descr="http://www.smsport.ru/image/gto/tn_Otlichnik_GTO_2_stupeni_1940-1946-1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3792" y="4480138"/>
            <a:ext cx="873905" cy="11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smsport.ru/image/gto/tn_Otlichnik_GTO_2_stupeni_1940-1946-2.jp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75384" y="4480137"/>
            <a:ext cx="93726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883451" y="5783581"/>
            <a:ext cx="39838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Значки «Отличник ГТО» 2 ступени 1940-1946 годов</a:t>
            </a:r>
            <a:br>
              <a:rPr lang="ru-RU" sz="12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2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(исполнение – серебро и бронза)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1200" dirty="0"/>
          </a:p>
        </p:txBody>
      </p:sp>
      <p:pic>
        <p:nvPicPr>
          <p:cNvPr id="12" name="Рисунок 11" descr="http://www.smsport.ru/image/gto/tn_BGTO_1946.jpg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40682" y="2290830"/>
            <a:ext cx="9601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971512" y="3581029"/>
            <a:ext cx="3216956" cy="474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Значок «Будь готов к труду и обороне» (БГТО) образца 1946 года </a:t>
            </a:r>
            <a:endParaRPr lang="ru-RU" sz="1200" dirty="0"/>
          </a:p>
        </p:txBody>
      </p:sp>
      <p:pic>
        <p:nvPicPr>
          <p:cNvPr id="20" name="Рисунок 19" descr="http://www.smsport.ru/image/gto/tn_799.jpg">
            <a:hlinkClick r:id="rId12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6391" y="2290830"/>
            <a:ext cx="857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://www.smsport.ru/image/gto/tn_100.jpg">
            <a:hlinkClick r:id="rId14"/>
          </p:cNvPr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46391" y="3614890"/>
            <a:ext cx="90297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://www.smsport.ru/image/gto/tn_783.jpg">
            <a:hlinkClick r:id="rId16"/>
          </p:cNvPr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446391" y="4938950"/>
            <a:ext cx="89154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9572778" y="3858028"/>
            <a:ext cx="2086377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Значки ГТО I и 2 ступеней 1946 – 1961 годов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04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7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pload.wikimedia.org/wikipedia/commons/e/e5/Marka_GT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362" y="800069"/>
            <a:ext cx="3097530" cy="425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07155" y="492370"/>
            <a:ext cx="80701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1940 году выпускают марку со знаком ГТО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en-US" dirty="0" smtClean="0"/>
          </a:p>
          <a:p>
            <a:endParaRPr lang="ru-RU" dirty="0" smtClean="0"/>
          </a:p>
          <a:p>
            <a:r>
              <a:rPr lang="ru-RU" i="1" dirty="0"/>
              <a:t>В 1980 году была выпущена специальная серия значков </a:t>
            </a:r>
            <a:r>
              <a:rPr lang="ru-RU" i="1" dirty="0" smtClean="0"/>
              <a:t>ГТО, </a:t>
            </a:r>
          </a:p>
          <a:p>
            <a:r>
              <a:rPr lang="ru-RU" i="1" dirty="0" smtClean="0"/>
              <a:t>посвящённая </a:t>
            </a:r>
            <a:r>
              <a:rPr lang="ru-RU" i="1" dirty="0"/>
              <a:t>Играм XXII Олимпиады в </a:t>
            </a:r>
            <a:r>
              <a:rPr lang="ru-RU" i="1" dirty="0" smtClean="0"/>
              <a:t>Москве.</a:t>
            </a:r>
            <a:r>
              <a:rPr lang="ru-RU" i="1" dirty="0"/>
              <a:t> </a:t>
            </a:r>
            <a:endParaRPr lang="ru-RU" dirty="0"/>
          </a:p>
        </p:txBody>
      </p:sp>
      <p:pic>
        <p:nvPicPr>
          <p:cNvPr id="10" name="Рисунок 9" descr="http://www.smsport.ru/image/gto/tn_116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4918" y="2995572"/>
            <a:ext cx="1476375" cy="146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smsport.ru/image/gto/tn_gto_Olimpiada-80-1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2634" y="3077635"/>
            <a:ext cx="13898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smsport.ru/image/gto/tn_gto_Olimpiada-80-2.jp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7308" y="3077635"/>
            <a:ext cx="13898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0921285" y="972868"/>
            <a:ext cx="965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ГТО</a:t>
            </a:r>
            <a:endParaRPr lang="ru-RU" sz="3200" dirty="0"/>
          </a:p>
        </p:txBody>
      </p:sp>
      <p:pic>
        <p:nvPicPr>
          <p:cNvPr id="8" name="Picture 2" descr="50 лет ГТО ОООО чень тяжелый. подвесной. : . Нагрудные знаки и значки &quot;Ударник.&quot;, &quot;Ударный.&quot;, Союзы, Общества, памятные, юбилейн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976338" y="3080012"/>
            <a:ext cx="1758462" cy="34380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Прямоугольник 8"/>
          <p:cNvSpPr/>
          <p:nvPr/>
        </p:nvSpPr>
        <p:spPr>
          <a:xfrm>
            <a:off x="4149969" y="4911969"/>
            <a:ext cx="55332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1981 году, к 50-летию комплекса ГТО, </a:t>
            </a:r>
          </a:p>
          <a:p>
            <a:r>
              <a:rPr lang="ru-RU" dirty="0" smtClean="0"/>
              <a:t>Комитетом по физической культуре и спорту </a:t>
            </a:r>
          </a:p>
          <a:p>
            <a:r>
              <a:rPr lang="ru-RU" dirty="0" smtClean="0"/>
              <a:t>при Совете министров СССР и ЦК ВЛКСМ </a:t>
            </a:r>
          </a:p>
          <a:p>
            <a:r>
              <a:rPr lang="ru-RU" dirty="0" smtClean="0"/>
              <a:t>был выпущен специальный наградной знак.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9904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7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1692" y="352425"/>
            <a:ext cx="98239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/>
              <a:t>Принятая в 1931 году программа комплекса ГТО состоял из двух частей </a:t>
            </a:r>
            <a:r>
              <a:rPr lang="ru-RU" dirty="0" smtClean="0"/>
              <a:t>–</a:t>
            </a:r>
          </a:p>
          <a:p>
            <a:r>
              <a:rPr lang="ru-RU" dirty="0" smtClean="0"/>
              <a:t> </a:t>
            </a:r>
            <a:r>
              <a:rPr lang="ru-RU" dirty="0"/>
              <a:t>БГТО для школьников младших и средних классов (4 ступени) и ГТО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людей старше 16-ти лет (3 ступени). Далее нормативы и классификация </a:t>
            </a:r>
            <a:endParaRPr lang="ru-RU" dirty="0" smtClean="0"/>
          </a:p>
          <a:p>
            <a:r>
              <a:rPr lang="ru-RU" dirty="0" smtClean="0"/>
              <a:t>ГТО </a:t>
            </a:r>
            <a:r>
              <a:rPr lang="ru-RU" dirty="0"/>
              <a:t>непрерывно совершенствовались. Определенные изменения в комплекс ГТО были внесены в 1940, 1947, 1955, 1959, 1965 годах.</a:t>
            </a:r>
          </a:p>
          <a:p>
            <a:r>
              <a:rPr lang="ru-RU" dirty="0"/>
              <a:t>В 1966 году по инициативе ЦК ДОСААФ была разработана и введена в действие еще одна ступень комплекса ГТО – «Готов к защите Родины» (ГЗР). Она была рассчитана на юношей допризывного возраста и включала выполнение ряда требований </a:t>
            </a:r>
            <a:r>
              <a:rPr lang="ru-RU" dirty="0" smtClean="0"/>
              <a:t>по </a:t>
            </a:r>
            <a:r>
              <a:rPr lang="ru-RU" dirty="0"/>
              <a:t>спортивно-техническим видам спорта и овладение одной из военно-прикладных специальностей (моториста, шофера, мотоциклиста, радиста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921285" y="972868"/>
            <a:ext cx="965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ГТО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21004" y="3786554"/>
            <a:ext cx="114656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1972 специальным постановлением ЦК КПСС и Совета Министров СССР введён новый комплекс ГТО,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котором появляются ступени для школьников 10—13 лет и трудящихся 40—60 лет. Это позволяет расширить возрастные рамки комплекса ГТО и охватить население с 10 до 60 лет. Каждой из пяти ступеней нового комплекса ГТО дано свое название: 1-я ступень - «Смелые и ловкие», 2-я ступень — «Спортивная смена», 3-я ступень — «Сила и мужество», 4-я ступень — «Физическое совершенство», </a:t>
            </a:r>
            <a:endParaRPr lang="ru-RU" dirty="0" smtClean="0"/>
          </a:p>
          <a:p>
            <a:r>
              <a:rPr lang="ru-RU" dirty="0" smtClean="0"/>
              <a:t>5-я </a:t>
            </a:r>
            <a:r>
              <a:rPr lang="ru-RU" dirty="0"/>
              <a:t>ступень — «Бодрость и здоровье». К началу 1976 года наша страна насчитывала свыше 220 млн. значкистов ГТО всех ступеней.</a:t>
            </a:r>
          </a:p>
        </p:txBody>
      </p:sp>
    </p:spTree>
    <p:extLst>
      <p:ext uri="{BB962C8B-B14F-4D97-AF65-F5344CB8AC3E}">
        <p14:creationId xmlns:p14="http://schemas.microsoft.com/office/powerpoint/2010/main" xmlns="" val="404143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</TotalTime>
  <Words>3307</Words>
  <Application>Microsoft Office PowerPoint</Application>
  <PresentationFormat>Произвольный</PresentationFormat>
  <Paragraphs>828</Paragraphs>
  <Slides>34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Берлин</vt:lpstr>
      <vt:lpstr>Slide</vt:lpstr>
      <vt:lpstr>Научно-практическая конференция школьников «Шаг в науку»      МБОУ «Лицей № 23»</vt:lpstr>
      <vt:lpstr>Слайд 2</vt:lpstr>
      <vt:lpstr>Цели и задачи работы:</vt:lpstr>
      <vt:lpstr>Слайд 4</vt:lpstr>
      <vt:lpstr>Слайд 5</vt:lpstr>
      <vt:lpstr>Слайд 6</vt:lpstr>
      <vt:lpstr>Комплекс ГТО стал популярным среди населения и особенно среди молодежи. Носить значок ГТО становится престижным.  </vt:lpstr>
      <vt:lpstr>Слайд 8</vt:lpstr>
      <vt:lpstr>Слайд 9</vt:lpstr>
      <vt:lpstr>Слайд 10</vt:lpstr>
      <vt:lpstr>Слайд 11</vt:lpstr>
      <vt:lpstr>Слайд 12</vt:lpstr>
      <vt:lpstr>Слайд 13</vt:lpstr>
      <vt:lpstr>Указ президента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Заключение </vt:lpstr>
      <vt:lpstr>Слайд 33</vt:lpstr>
      <vt:lpstr>Слайд 34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Завучи</cp:lastModifiedBy>
  <cp:revision>44</cp:revision>
  <dcterms:created xsi:type="dcterms:W3CDTF">2015-03-30T19:52:29Z</dcterms:created>
  <dcterms:modified xsi:type="dcterms:W3CDTF">2016-02-20T09:52:23Z</dcterms:modified>
</cp:coreProperties>
</file>